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4" r:id="rId5"/>
    <p:sldId id="276" r:id="rId6"/>
    <p:sldId id="272" r:id="rId7"/>
    <p:sldId id="270" r:id="rId8"/>
    <p:sldId id="268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12F16-D765-4307-AA3B-D08DC14793B6}" type="datetimeFigureOut">
              <a:rPr lang="nl-NL" smtClean="0"/>
              <a:pPr/>
              <a:t>9-6-2013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D45F1-2BF5-4408-A5C6-052DD0BE542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Apollo Energy Systems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Legal Structure – Final Concept</a:t>
            </a:r>
          </a:p>
          <a:p>
            <a:r>
              <a:rPr lang="en-US" dirty="0" smtClean="0"/>
              <a:t>For contract preparation </a:t>
            </a:r>
          </a:p>
          <a:p>
            <a:r>
              <a:rPr lang="en-US" dirty="0" smtClean="0"/>
              <a:t>June 4th, 2013</a:t>
            </a:r>
          </a:p>
          <a:p>
            <a:r>
              <a:rPr lang="en-US" dirty="0" smtClean="0"/>
              <a:t>By ESSENCE SUM - Emile van Essen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Rechte verbindingslijn 106"/>
          <p:cNvCxnSpPr/>
          <p:nvPr/>
        </p:nvCxnSpPr>
        <p:spPr>
          <a:xfrm>
            <a:off x="827584" y="2204864"/>
            <a:ext cx="0" cy="54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chte verbindingslijn 82"/>
          <p:cNvCxnSpPr/>
          <p:nvPr/>
        </p:nvCxnSpPr>
        <p:spPr>
          <a:xfrm flipV="1">
            <a:off x="4572000" y="2420888"/>
            <a:ext cx="0" cy="19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48"/>
          <p:cNvCxnSpPr/>
          <p:nvPr/>
        </p:nvCxnSpPr>
        <p:spPr>
          <a:xfrm flipV="1">
            <a:off x="5724128" y="4670568"/>
            <a:ext cx="0" cy="144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49"/>
          <p:cNvCxnSpPr/>
          <p:nvPr/>
        </p:nvCxnSpPr>
        <p:spPr>
          <a:xfrm flipV="1">
            <a:off x="1259632" y="4662264"/>
            <a:ext cx="0" cy="144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hoek 50"/>
          <p:cNvSpPr/>
          <p:nvPr/>
        </p:nvSpPr>
        <p:spPr>
          <a:xfrm>
            <a:off x="323528" y="6093360"/>
            <a:ext cx="1800200" cy="5760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AES AM Finance</a:t>
            </a:r>
          </a:p>
          <a:p>
            <a:pPr algn="ctr"/>
            <a:r>
              <a:rPr lang="en-US" smtClean="0">
                <a:solidFill>
                  <a:schemeClr val="bg1"/>
                </a:solidFill>
              </a:rPr>
              <a:t>Offshore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2" name="Rechthoek 51"/>
          <p:cNvSpPr/>
          <p:nvPr/>
        </p:nvSpPr>
        <p:spPr>
          <a:xfrm>
            <a:off x="4788024" y="6093360"/>
            <a:ext cx="1800200" cy="5760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AES AM Sales</a:t>
            </a:r>
          </a:p>
          <a:p>
            <a:pPr algn="ctr"/>
            <a:r>
              <a:rPr lang="en-US" smtClean="0">
                <a:solidFill>
                  <a:schemeClr val="bg1"/>
                </a:solidFill>
              </a:rPr>
              <a:t>Agencies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5672" y="269776"/>
            <a:ext cx="3178696" cy="1143000"/>
          </a:xfrm>
        </p:spPr>
        <p:txBody>
          <a:bodyPr/>
          <a:lstStyle/>
          <a:p>
            <a:pPr algn="l"/>
            <a:r>
              <a:rPr lang="en-US" dirty="0" smtClean="0"/>
              <a:t>Legal levels</a:t>
            </a:r>
            <a:endParaRPr lang="en-US" dirty="0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1259632" y="1008000"/>
            <a:ext cx="0" cy="140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hoek 16"/>
          <p:cNvSpPr/>
          <p:nvPr/>
        </p:nvSpPr>
        <p:spPr>
          <a:xfrm>
            <a:off x="360000" y="2708968"/>
            <a:ext cx="1800200" cy="43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Patents</a:t>
            </a:r>
          </a:p>
        </p:txBody>
      </p:sp>
      <p:grpSp>
        <p:nvGrpSpPr>
          <p:cNvPr id="67" name="Groep 66"/>
          <p:cNvGrpSpPr/>
          <p:nvPr/>
        </p:nvGrpSpPr>
        <p:grpSpPr>
          <a:xfrm>
            <a:off x="323528" y="617632"/>
            <a:ext cx="4032248" cy="990648"/>
            <a:chOff x="3779912" y="1169432"/>
            <a:chExt cx="4032248" cy="990648"/>
          </a:xfrm>
        </p:grpSpPr>
        <p:cxnSp>
          <p:nvCxnSpPr>
            <p:cNvPr id="63" name="Rechte verbindingslijn 62"/>
            <p:cNvCxnSpPr/>
            <p:nvPr/>
          </p:nvCxnSpPr>
          <p:spPr>
            <a:xfrm flipV="1">
              <a:off x="5148064" y="1872048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chte verbindingslijn 63"/>
            <p:cNvCxnSpPr/>
            <p:nvPr/>
          </p:nvCxnSpPr>
          <p:spPr>
            <a:xfrm>
              <a:off x="5148064" y="1872048"/>
              <a:ext cx="183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chte verbindingslijn 64"/>
            <p:cNvCxnSpPr/>
            <p:nvPr/>
          </p:nvCxnSpPr>
          <p:spPr>
            <a:xfrm flipV="1">
              <a:off x="6984384" y="1584048"/>
              <a:ext cx="0" cy="28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hthoek 65"/>
            <p:cNvSpPr/>
            <p:nvPr/>
          </p:nvSpPr>
          <p:spPr>
            <a:xfrm>
              <a:off x="6012160" y="1169480"/>
              <a:ext cx="1800000" cy="540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Other</a:t>
              </a:r>
            </a:p>
            <a:p>
              <a:pPr algn="ctr"/>
              <a:r>
                <a:rPr lang="en-US" smtClean="0"/>
                <a:t>Shareholders</a:t>
              </a:r>
              <a:endParaRPr lang="en-US"/>
            </a:p>
          </p:txBody>
        </p:sp>
        <p:sp>
          <p:nvSpPr>
            <p:cNvPr id="4" name="Rechthoek 3"/>
            <p:cNvSpPr/>
            <p:nvPr/>
          </p:nvSpPr>
          <p:spPr>
            <a:xfrm>
              <a:off x="3779912" y="1169432"/>
              <a:ext cx="1800200" cy="5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Robert R. Aronsson</a:t>
              </a:r>
              <a:endParaRPr lang="en-US"/>
            </a:p>
          </p:txBody>
        </p:sp>
      </p:grpSp>
      <p:grpSp>
        <p:nvGrpSpPr>
          <p:cNvPr id="34" name="Groep 82"/>
          <p:cNvGrpSpPr/>
          <p:nvPr/>
        </p:nvGrpSpPr>
        <p:grpSpPr>
          <a:xfrm>
            <a:off x="323528" y="4365400"/>
            <a:ext cx="8496944" cy="1511872"/>
            <a:chOff x="251520" y="4428280"/>
            <a:chExt cx="8496944" cy="1511872"/>
          </a:xfrm>
        </p:grpSpPr>
        <p:cxnSp>
          <p:nvCxnSpPr>
            <p:cNvPr id="35" name="Rechte verbindingslijn 34"/>
            <p:cNvCxnSpPr/>
            <p:nvPr/>
          </p:nvCxnSpPr>
          <p:spPr>
            <a:xfrm flipV="1">
              <a:off x="6732240" y="4437112"/>
              <a:ext cx="0" cy="936000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6" name="Rechte verbindingslijn 35"/>
            <p:cNvCxnSpPr/>
            <p:nvPr/>
          </p:nvCxnSpPr>
          <p:spPr>
            <a:xfrm flipV="1">
              <a:off x="3275856" y="4437112"/>
              <a:ext cx="0" cy="288032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7" name="Rechte verbindingslijn 36"/>
            <p:cNvCxnSpPr/>
            <p:nvPr/>
          </p:nvCxnSpPr>
          <p:spPr>
            <a:xfrm flipV="1">
              <a:off x="4499992" y="4437112"/>
              <a:ext cx="0" cy="936000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8" name="Rechte verbindingslijn 37"/>
            <p:cNvCxnSpPr/>
            <p:nvPr/>
          </p:nvCxnSpPr>
          <p:spPr>
            <a:xfrm flipV="1">
              <a:off x="5652120" y="4437112"/>
              <a:ext cx="0" cy="288032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9" name="Rechte verbindingslijn 38"/>
            <p:cNvCxnSpPr/>
            <p:nvPr/>
          </p:nvCxnSpPr>
          <p:spPr>
            <a:xfrm flipV="1">
              <a:off x="1187624" y="4428280"/>
              <a:ext cx="0" cy="144000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40" name="Rechte verbindingslijn 39"/>
            <p:cNvCxnSpPr/>
            <p:nvPr/>
          </p:nvCxnSpPr>
          <p:spPr>
            <a:xfrm flipV="1">
              <a:off x="7884368" y="4437112"/>
              <a:ext cx="0" cy="288032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41" name="Rechte verbindingslijn 40"/>
            <p:cNvCxnSpPr/>
            <p:nvPr/>
          </p:nvCxnSpPr>
          <p:spPr>
            <a:xfrm>
              <a:off x="1187624" y="4437112"/>
              <a:ext cx="6696744" cy="0"/>
            </a:xfrm>
            <a:prstGeom prst="line">
              <a:avLst/>
            </a:prstGeom>
            <a:ln w="9525"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sp>
          <p:nvSpPr>
            <p:cNvPr id="43" name="Rechthoek 42"/>
            <p:cNvSpPr/>
            <p:nvPr/>
          </p:nvSpPr>
          <p:spPr>
            <a:xfrm>
              <a:off x="251520" y="4581128"/>
              <a:ext cx="1800200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Finance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Rechthoek 43"/>
            <p:cNvSpPr/>
            <p:nvPr/>
          </p:nvSpPr>
          <p:spPr>
            <a:xfrm>
              <a:off x="2339752" y="4581128"/>
              <a:ext cx="1944216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Buildings &amp; Inventories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5" name="Rechthoek 44"/>
            <p:cNvSpPr/>
            <p:nvPr/>
          </p:nvSpPr>
          <p:spPr>
            <a:xfrm>
              <a:off x="6948264" y="4581128"/>
              <a:ext cx="1800200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Production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6" name="Rechthoek 45"/>
            <p:cNvSpPr/>
            <p:nvPr/>
          </p:nvSpPr>
          <p:spPr>
            <a:xfrm>
              <a:off x="4716016" y="4581128"/>
              <a:ext cx="1800200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Sales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7" name="Rechthoek 46"/>
            <p:cNvSpPr/>
            <p:nvPr/>
          </p:nvSpPr>
          <p:spPr>
            <a:xfrm>
              <a:off x="3635896" y="5364152"/>
              <a:ext cx="1800200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Logistics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8" name="Rechthoek 47"/>
            <p:cNvSpPr/>
            <p:nvPr/>
          </p:nvSpPr>
          <p:spPr>
            <a:xfrm>
              <a:off x="5868144" y="5364152"/>
              <a:ext cx="1800200" cy="576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Stock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54" name="Rechteraccolade 53"/>
          <p:cNvSpPr/>
          <p:nvPr/>
        </p:nvSpPr>
        <p:spPr>
          <a:xfrm>
            <a:off x="8244408" y="6093296"/>
            <a:ext cx="28803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itel 1"/>
          <p:cNvSpPr txBox="1">
            <a:spLocks/>
          </p:cNvSpPr>
          <p:nvPr/>
        </p:nvSpPr>
        <p:spPr>
          <a:xfrm>
            <a:off x="8532440" y="6030416"/>
            <a:ext cx="50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6" name="Rechteraccolade 55"/>
          <p:cNvSpPr/>
          <p:nvPr/>
        </p:nvSpPr>
        <p:spPr>
          <a:xfrm>
            <a:off x="8244408" y="3429000"/>
            <a:ext cx="288032" cy="75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itel 1"/>
          <p:cNvSpPr txBox="1">
            <a:spLocks/>
          </p:cNvSpPr>
          <p:nvPr/>
        </p:nvSpPr>
        <p:spPr>
          <a:xfrm>
            <a:off x="8532440" y="3366120"/>
            <a:ext cx="50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8" name="Titel 1"/>
          <p:cNvSpPr txBox="1">
            <a:spLocks/>
          </p:cNvSpPr>
          <p:nvPr/>
        </p:nvSpPr>
        <p:spPr>
          <a:xfrm>
            <a:off x="8532440" y="1925960"/>
            <a:ext cx="50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9" name="Titel 1"/>
          <p:cNvSpPr txBox="1">
            <a:spLocks/>
          </p:cNvSpPr>
          <p:nvPr/>
        </p:nvSpPr>
        <p:spPr>
          <a:xfrm>
            <a:off x="8532440" y="476672"/>
            <a:ext cx="50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" name="Rechteraccolade 60"/>
          <p:cNvSpPr/>
          <p:nvPr/>
        </p:nvSpPr>
        <p:spPr>
          <a:xfrm>
            <a:off x="8244408" y="1340768"/>
            <a:ext cx="288032" cy="187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ep 64"/>
          <p:cNvGrpSpPr/>
          <p:nvPr/>
        </p:nvGrpSpPr>
        <p:grpSpPr>
          <a:xfrm flipV="1">
            <a:off x="1259632" y="2129800"/>
            <a:ext cx="6516376" cy="291088"/>
            <a:chOff x="1187624" y="3218752"/>
            <a:chExt cx="6516376" cy="291088"/>
          </a:xfrm>
        </p:grpSpPr>
        <p:cxnSp>
          <p:nvCxnSpPr>
            <p:cNvPr id="71" name="Rechte verbindingslijn 70"/>
            <p:cNvCxnSpPr/>
            <p:nvPr/>
          </p:nvCxnSpPr>
          <p:spPr>
            <a:xfrm flipV="1">
              <a:off x="3419872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echte verbindingslijn 71"/>
            <p:cNvCxnSpPr/>
            <p:nvPr/>
          </p:nvCxnSpPr>
          <p:spPr>
            <a:xfrm flipV="1">
              <a:off x="5580112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Rechte verbindingslijn 72"/>
            <p:cNvCxnSpPr/>
            <p:nvPr/>
          </p:nvCxnSpPr>
          <p:spPr>
            <a:xfrm flipV="1">
              <a:off x="7704000" y="3221840"/>
              <a:ext cx="0" cy="288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Rechte verbindingslijn 73"/>
            <p:cNvCxnSpPr/>
            <p:nvPr/>
          </p:nvCxnSpPr>
          <p:spPr>
            <a:xfrm>
              <a:off x="1187624" y="3218752"/>
              <a:ext cx="6516000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hthoek 78"/>
          <p:cNvSpPr/>
          <p:nvPr/>
        </p:nvSpPr>
        <p:spPr>
          <a:xfrm>
            <a:off x="323528" y="1481728"/>
            <a:ext cx="1872208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APOLLO </a:t>
            </a:r>
          </a:p>
          <a:p>
            <a:pPr algn="ctr"/>
            <a:r>
              <a:rPr lang="en-US" smtClean="0"/>
              <a:t>ENERGY SYSTEMS</a:t>
            </a:r>
            <a:endParaRPr lang="en-US"/>
          </a:p>
        </p:txBody>
      </p:sp>
      <p:sp>
        <p:nvSpPr>
          <p:cNvPr id="80" name="Rechthoek 79"/>
          <p:cNvSpPr/>
          <p:nvPr/>
        </p:nvSpPr>
        <p:spPr>
          <a:xfrm>
            <a:off x="4716016" y="1481728"/>
            <a:ext cx="1800200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POLYKARPIA</a:t>
            </a:r>
            <a:endParaRPr lang="en-US"/>
          </a:p>
        </p:txBody>
      </p:sp>
      <p:sp>
        <p:nvSpPr>
          <p:cNvPr id="81" name="Rechthoek 80"/>
          <p:cNvSpPr/>
          <p:nvPr/>
        </p:nvSpPr>
        <p:spPr>
          <a:xfrm>
            <a:off x="6876256" y="1481728"/>
            <a:ext cx="1800200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ESSENCE  SUM</a:t>
            </a:r>
            <a:endParaRPr lang="en-US"/>
          </a:p>
        </p:txBody>
      </p:sp>
      <p:sp>
        <p:nvSpPr>
          <p:cNvPr id="82" name="Rechthoek 81"/>
          <p:cNvSpPr/>
          <p:nvPr/>
        </p:nvSpPr>
        <p:spPr>
          <a:xfrm>
            <a:off x="2555776" y="1481728"/>
            <a:ext cx="180000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cap="all" dirty="0" smtClean="0"/>
              <a:t>THE GLOBAL</a:t>
            </a:r>
          </a:p>
          <a:p>
            <a:pPr algn="ctr"/>
            <a:r>
              <a:rPr lang="nl-NL" cap="all" dirty="0" smtClean="0"/>
              <a:t>Eco-village Consortium</a:t>
            </a:r>
            <a:endParaRPr lang="nl-NL" cap="all" dirty="0"/>
          </a:p>
        </p:txBody>
      </p:sp>
      <p:sp>
        <p:nvSpPr>
          <p:cNvPr id="86" name="Rechteraccolade 85"/>
          <p:cNvSpPr/>
          <p:nvPr/>
        </p:nvSpPr>
        <p:spPr>
          <a:xfrm>
            <a:off x="8244408" y="548680"/>
            <a:ext cx="28803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ep 94"/>
          <p:cNvGrpSpPr/>
          <p:nvPr/>
        </p:nvGrpSpPr>
        <p:grpSpPr>
          <a:xfrm>
            <a:off x="1440000" y="3429000"/>
            <a:ext cx="6264696" cy="720064"/>
            <a:chOff x="1403648" y="3284984"/>
            <a:chExt cx="6264696" cy="720064"/>
          </a:xfrm>
        </p:grpSpPr>
        <p:grpSp>
          <p:nvGrpSpPr>
            <p:cNvPr id="96" name="Groep 75"/>
            <p:cNvGrpSpPr/>
            <p:nvPr/>
          </p:nvGrpSpPr>
          <p:grpSpPr>
            <a:xfrm>
              <a:off x="2304240" y="3284984"/>
              <a:ext cx="4464121" cy="288608"/>
              <a:chOff x="2339752" y="3437384"/>
              <a:chExt cx="4863891" cy="288608"/>
            </a:xfrm>
          </p:grpSpPr>
          <p:cxnSp>
            <p:nvCxnSpPr>
              <p:cNvPr id="100" name="Rechte verbindingslijn 99"/>
              <p:cNvCxnSpPr/>
              <p:nvPr/>
            </p:nvCxnSpPr>
            <p:spPr>
              <a:xfrm>
                <a:off x="2339884" y="3437960"/>
                <a:ext cx="486375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Rechte verbindingslijn 100"/>
              <p:cNvCxnSpPr/>
              <p:nvPr/>
            </p:nvCxnSpPr>
            <p:spPr>
              <a:xfrm flipV="1">
                <a:off x="7203250" y="3437384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Rechte verbindingslijn 101"/>
              <p:cNvCxnSpPr/>
              <p:nvPr/>
            </p:nvCxnSpPr>
            <p:spPr>
              <a:xfrm flipV="1">
                <a:off x="2339752" y="3437960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Rechthoek 96"/>
            <p:cNvSpPr/>
            <p:nvPr/>
          </p:nvSpPr>
          <p:spPr>
            <a:xfrm>
              <a:off x="5868144" y="3420664"/>
              <a:ext cx="1800200" cy="576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N &amp; F ASIA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8" name="Rechthoek 97"/>
            <p:cNvSpPr/>
            <p:nvPr/>
          </p:nvSpPr>
          <p:spPr>
            <a:xfrm>
              <a:off x="3635896" y="3429048"/>
              <a:ext cx="1800200" cy="576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AES AMERICA</a:t>
              </a:r>
              <a:endParaRPr lang="en-US"/>
            </a:p>
          </p:txBody>
        </p:sp>
        <p:sp>
          <p:nvSpPr>
            <p:cNvPr id="99" name="Rechthoek 98"/>
            <p:cNvSpPr/>
            <p:nvPr/>
          </p:nvSpPr>
          <p:spPr>
            <a:xfrm>
              <a:off x="1403648" y="3420664"/>
              <a:ext cx="1800200" cy="576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EMEA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oep 102"/>
          <p:cNvGrpSpPr/>
          <p:nvPr/>
        </p:nvGrpSpPr>
        <p:grpSpPr>
          <a:xfrm>
            <a:off x="2555776" y="2708968"/>
            <a:ext cx="4032448" cy="432000"/>
            <a:chOff x="2555776" y="2492944"/>
            <a:chExt cx="4032448" cy="432000"/>
          </a:xfrm>
        </p:grpSpPr>
        <p:cxnSp>
          <p:nvCxnSpPr>
            <p:cNvPr id="104" name="Rechte verbindingslijn 103"/>
            <p:cNvCxnSpPr/>
            <p:nvPr/>
          </p:nvCxnSpPr>
          <p:spPr>
            <a:xfrm rot="16200000">
              <a:off x="4571920" y="1988919"/>
              <a:ext cx="0" cy="1440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hthoek 104"/>
            <p:cNvSpPr/>
            <p:nvPr/>
          </p:nvSpPr>
          <p:spPr>
            <a:xfrm>
              <a:off x="2555776" y="2492944"/>
              <a:ext cx="1800200" cy="432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AES Rights &amp; LOI</a:t>
              </a:r>
            </a:p>
          </p:txBody>
        </p:sp>
        <p:sp>
          <p:nvSpPr>
            <p:cNvPr id="106" name="Rechthoek 105"/>
            <p:cNvSpPr/>
            <p:nvPr/>
          </p:nvSpPr>
          <p:spPr>
            <a:xfrm>
              <a:off x="4788024" y="2492944"/>
              <a:ext cx="1800200" cy="432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R&amp;D Science</a:t>
              </a:r>
              <a:endParaRPr lang="en-US"/>
            </a:p>
          </p:txBody>
        </p:sp>
      </p:grpSp>
      <p:sp>
        <p:nvSpPr>
          <p:cNvPr id="108" name="Rechteraccolade 107"/>
          <p:cNvSpPr/>
          <p:nvPr/>
        </p:nvSpPr>
        <p:spPr>
          <a:xfrm>
            <a:off x="8244408" y="4365104"/>
            <a:ext cx="288032" cy="15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itel 1"/>
          <p:cNvSpPr txBox="1">
            <a:spLocks/>
          </p:cNvSpPr>
          <p:nvPr/>
        </p:nvSpPr>
        <p:spPr>
          <a:xfrm>
            <a:off x="8532440" y="4806280"/>
            <a:ext cx="50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62" name="Rechte verbindingslijn 61"/>
          <p:cNvCxnSpPr>
            <a:stCxn id="51" idx="3"/>
            <a:endCxn id="52" idx="1"/>
          </p:cNvCxnSpPr>
          <p:nvPr/>
        </p:nvCxnSpPr>
        <p:spPr>
          <a:xfrm>
            <a:off x="2123728" y="6381360"/>
            <a:ext cx="266429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kstvak 74"/>
          <p:cNvSpPr txBox="1"/>
          <p:nvPr/>
        </p:nvSpPr>
        <p:spPr>
          <a:xfrm>
            <a:off x="4211960" y="278092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6" name="Tekstvak 75"/>
          <p:cNvSpPr txBox="1"/>
          <p:nvPr/>
        </p:nvSpPr>
        <p:spPr>
          <a:xfrm>
            <a:off x="6411192" y="278092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7" name="Tekstvak 76"/>
          <p:cNvSpPr txBox="1"/>
          <p:nvPr/>
        </p:nvSpPr>
        <p:spPr>
          <a:xfrm>
            <a:off x="3059832" y="37890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8" name="Tekstvak 77"/>
          <p:cNvSpPr txBox="1"/>
          <p:nvPr/>
        </p:nvSpPr>
        <p:spPr>
          <a:xfrm>
            <a:off x="5292080" y="37890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4" name="Tekstvak 83"/>
          <p:cNvSpPr txBox="1"/>
          <p:nvPr/>
        </p:nvSpPr>
        <p:spPr>
          <a:xfrm>
            <a:off x="7524328" y="37890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5" name="Tekstvak 84"/>
          <p:cNvSpPr txBox="1"/>
          <p:nvPr/>
        </p:nvSpPr>
        <p:spPr>
          <a:xfrm>
            <a:off x="1907704" y="479715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7" name="Tekstvak 86"/>
          <p:cNvSpPr txBox="1"/>
          <p:nvPr/>
        </p:nvSpPr>
        <p:spPr>
          <a:xfrm>
            <a:off x="4106936" y="479715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8" name="Tekstvak 87"/>
          <p:cNvSpPr txBox="1"/>
          <p:nvPr/>
        </p:nvSpPr>
        <p:spPr>
          <a:xfrm>
            <a:off x="6411192" y="4725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8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9" name="Tekstvak 88"/>
          <p:cNvSpPr txBox="1"/>
          <p:nvPr/>
        </p:nvSpPr>
        <p:spPr>
          <a:xfrm>
            <a:off x="8643440" y="4725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9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0" name="Tekstvak 89"/>
          <p:cNvSpPr txBox="1"/>
          <p:nvPr/>
        </p:nvSpPr>
        <p:spPr>
          <a:xfrm>
            <a:off x="5148064" y="551723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1" name="Tekstvak 90"/>
          <p:cNvSpPr txBox="1"/>
          <p:nvPr/>
        </p:nvSpPr>
        <p:spPr>
          <a:xfrm>
            <a:off x="7380312" y="551723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2" name="Tekstvak 91"/>
          <p:cNvSpPr txBox="1"/>
          <p:nvPr/>
        </p:nvSpPr>
        <p:spPr>
          <a:xfrm>
            <a:off x="1763688" y="62732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3" name="Tekstvak 92"/>
          <p:cNvSpPr txBox="1"/>
          <p:nvPr/>
        </p:nvSpPr>
        <p:spPr>
          <a:xfrm>
            <a:off x="6202801" y="62732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13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Apollo Energy Systems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</a:t>
            </a:r>
          </a:p>
          <a:p>
            <a:endParaRPr lang="en-US" dirty="0" smtClean="0"/>
          </a:p>
          <a:p>
            <a:r>
              <a:rPr lang="en-US" dirty="0" smtClean="0"/>
              <a:t>ESSENCE SUM - Emile van Essen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ep 28"/>
          <p:cNvGrpSpPr/>
          <p:nvPr/>
        </p:nvGrpSpPr>
        <p:grpSpPr>
          <a:xfrm>
            <a:off x="5148064" y="836712"/>
            <a:ext cx="2880320" cy="1215320"/>
            <a:chOff x="5148064" y="836712"/>
            <a:chExt cx="2880320" cy="1215320"/>
          </a:xfrm>
        </p:grpSpPr>
        <p:cxnSp>
          <p:nvCxnSpPr>
            <p:cNvPr id="26" name="Rechte verbindingslijn 25"/>
            <p:cNvCxnSpPr/>
            <p:nvPr/>
          </p:nvCxnSpPr>
          <p:spPr>
            <a:xfrm flipV="1">
              <a:off x="5148064" y="1764000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>
              <a:off x="5148064" y="1772816"/>
              <a:ext cx="198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>
            <a:xfrm flipV="1">
              <a:off x="7128000" y="1476000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hoek 27"/>
            <p:cNvSpPr/>
            <p:nvPr/>
          </p:nvSpPr>
          <p:spPr>
            <a:xfrm>
              <a:off x="6228184" y="836712"/>
              <a:ext cx="1800200" cy="7200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Other</a:t>
              </a:r>
            </a:p>
            <a:p>
              <a:pPr algn="ctr"/>
              <a:r>
                <a:rPr lang="en-US" smtClean="0"/>
                <a:t>Shareholders</a:t>
              </a:r>
              <a:endParaRPr lang="en-US"/>
            </a:p>
          </p:txBody>
        </p:sp>
      </p:grpSp>
      <p:cxnSp>
        <p:nvCxnSpPr>
          <p:cNvPr id="25" name="Rechte verbindingslijn 24"/>
          <p:cNvCxnSpPr/>
          <p:nvPr/>
        </p:nvCxnSpPr>
        <p:spPr>
          <a:xfrm>
            <a:off x="2303880" y="2852936"/>
            <a:ext cx="48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2"/>
          <p:cNvCxnSpPr/>
          <p:nvPr/>
        </p:nvCxnSpPr>
        <p:spPr>
          <a:xfrm flipV="1">
            <a:off x="7128000" y="3384000"/>
            <a:ext cx="0" cy="6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V="1">
            <a:off x="7128284" y="28548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1 &amp; 2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779912" y="83671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Robert R. Aronsson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395536" y="191683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Private</a:t>
            </a:r>
            <a:endParaRPr lang="nl-NL" dirty="0"/>
          </a:p>
        </p:txBody>
      </p:sp>
      <p:cxnSp>
        <p:nvCxnSpPr>
          <p:cNvPr id="11" name="Rechte verbindingslijn 10"/>
          <p:cNvCxnSpPr>
            <a:stCxn id="4" idx="2"/>
          </p:cNvCxnSpPr>
          <p:nvPr/>
        </p:nvCxnSpPr>
        <p:spPr>
          <a:xfrm>
            <a:off x="4680012" y="1556792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 flipV="1">
            <a:off x="1295636" y="1763984"/>
            <a:ext cx="0" cy="1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1295636" y="1764000"/>
            <a:ext cx="338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hoek 15"/>
          <p:cNvSpPr/>
          <p:nvPr/>
        </p:nvSpPr>
        <p:spPr>
          <a:xfrm>
            <a:off x="3779912" y="2996952"/>
            <a:ext cx="18002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AES Rights &amp; LOI</a:t>
            </a:r>
          </a:p>
        </p:txBody>
      </p:sp>
      <p:sp>
        <p:nvSpPr>
          <p:cNvPr id="17" name="Rechthoek 16"/>
          <p:cNvSpPr/>
          <p:nvPr/>
        </p:nvSpPr>
        <p:spPr>
          <a:xfrm>
            <a:off x="1403648" y="299695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Patents</a:t>
            </a:r>
          </a:p>
        </p:txBody>
      </p:sp>
      <p:cxnSp>
        <p:nvCxnSpPr>
          <p:cNvPr id="27" name="Rechte verbindingslijn 26"/>
          <p:cNvCxnSpPr/>
          <p:nvPr/>
        </p:nvCxnSpPr>
        <p:spPr>
          <a:xfrm flipV="1">
            <a:off x="2303748" y="285293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hoek 8"/>
          <p:cNvSpPr/>
          <p:nvPr/>
        </p:nvSpPr>
        <p:spPr>
          <a:xfrm>
            <a:off x="3707904" y="1916832"/>
            <a:ext cx="19440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APOLLO </a:t>
            </a:r>
          </a:p>
          <a:p>
            <a:pPr algn="ctr"/>
            <a:r>
              <a:rPr lang="nl-NL" dirty="0" smtClean="0"/>
              <a:t>ENERGY SYSTEMS</a:t>
            </a:r>
            <a:endParaRPr lang="nl-NL" dirty="0"/>
          </a:p>
        </p:txBody>
      </p:sp>
      <p:sp>
        <p:nvSpPr>
          <p:cNvPr id="15" name="Rechthoek 14"/>
          <p:cNvSpPr/>
          <p:nvPr/>
        </p:nvSpPr>
        <p:spPr>
          <a:xfrm>
            <a:off x="6228184" y="2996952"/>
            <a:ext cx="18002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R&amp;D Science</a:t>
            </a:r>
            <a:endParaRPr lang="en-US"/>
          </a:p>
        </p:txBody>
      </p:sp>
      <p:sp>
        <p:nvSpPr>
          <p:cNvPr id="42" name="Tekstvak 41"/>
          <p:cNvSpPr txBox="1"/>
          <p:nvPr/>
        </p:nvSpPr>
        <p:spPr>
          <a:xfrm>
            <a:off x="2627784" y="4460919"/>
            <a:ext cx="36054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Legal level 1. Robert R. Aronsson:</a:t>
            </a:r>
          </a:p>
          <a:p>
            <a:pPr>
              <a:buFontTx/>
              <a:buChar char="-"/>
            </a:pPr>
            <a:r>
              <a:rPr lang="en-US" dirty="0" smtClean="0"/>
              <a:t> Private and business separated</a:t>
            </a:r>
          </a:p>
          <a:p>
            <a:endParaRPr lang="en-US" dirty="0" smtClean="0"/>
          </a:p>
          <a:p>
            <a:r>
              <a:rPr lang="en-US" dirty="0" smtClean="0"/>
              <a:t>Legal level 2. Apollo Energy Systems:</a:t>
            </a:r>
          </a:p>
          <a:p>
            <a:pPr>
              <a:buFontTx/>
              <a:buChar char="-"/>
            </a:pPr>
            <a:r>
              <a:rPr lang="en-US" dirty="0" smtClean="0"/>
              <a:t> Business divided in three entities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All boxes are separated legal entities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Rechte verbindingslijn 20"/>
          <p:cNvCxnSpPr/>
          <p:nvPr/>
        </p:nvCxnSpPr>
        <p:spPr>
          <a:xfrm flipV="1">
            <a:off x="1043608" y="1196768"/>
            <a:ext cx="0" cy="82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1043608" y="1196784"/>
            <a:ext cx="338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50"/>
          <p:cNvCxnSpPr/>
          <p:nvPr/>
        </p:nvCxnSpPr>
        <p:spPr>
          <a:xfrm flipV="1">
            <a:off x="2267744" y="2988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2"/>
          <p:cNvCxnSpPr/>
          <p:nvPr/>
        </p:nvCxnSpPr>
        <p:spPr>
          <a:xfrm flipV="1">
            <a:off x="7056000" y="2988000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2 &amp; 3</a:t>
            </a:r>
            <a:endParaRPr lang="nl-NL" dirty="0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4680012" y="908720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hthoek 42"/>
          <p:cNvSpPr/>
          <p:nvPr/>
        </p:nvSpPr>
        <p:spPr>
          <a:xfrm>
            <a:off x="6228184" y="3140968"/>
            <a:ext cx="180020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bg1"/>
                </a:solidFill>
              </a:rPr>
              <a:t>AES N &amp; F ASIA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4" name="Rechthoek 43"/>
          <p:cNvSpPr/>
          <p:nvPr/>
        </p:nvSpPr>
        <p:spPr>
          <a:xfrm>
            <a:off x="1403648" y="3149352"/>
            <a:ext cx="180020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AES AMERICA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779912" y="3140968"/>
            <a:ext cx="180020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bg1"/>
                </a:solidFill>
              </a:rPr>
              <a:t>AES EMEA</a:t>
            </a:r>
            <a:endParaRPr lang="nl-NL" dirty="0">
              <a:solidFill>
                <a:schemeClr val="bg1"/>
              </a:solidFill>
            </a:endParaRPr>
          </a:p>
        </p:txBody>
      </p:sp>
      <p:cxnSp>
        <p:nvCxnSpPr>
          <p:cNvPr id="52" name="Rechte verbindingslijn 51"/>
          <p:cNvCxnSpPr/>
          <p:nvPr/>
        </p:nvCxnSpPr>
        <p:spPr>
          <a:xfrm>
            <a:off x="2267876" y="2988000"/>
            <a:ext cx="47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hthoek 41"/>
          <p:cNvSpPr/>
          <p:nvPr/>
        </p:nvSpPr>
        <p:spPr>
          <a:xfrm>
            <a:off x="3707904" y="836712"/>
            <a:ext cx="19440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APOLLO </a:t>
            </a:r>
          </a:p>
          <a:p>
            <a:pPr algn="ctr"/>
            <a:r>
              <a:rPr lang="nl-NL" dirty="0" smtClean="0"/>
              <a:t>ENERGY SYSTEMS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1379196" y="4149080"/>
            <a:ext cx="693722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Legal level 2. Apollo Energy Systems delivers to legal level 3:</a:t>
            </a:r>
          </a:p>
          <a:p>
            <a:pPr>
              <a:buFontTx/>
              <a:buChar char="-"/>
            </a:pPr>
            <a:r>
              <a:rPr lang="en-US" dirty="0" smtClean="0"/>
              <a:t> Patents not at risk </a:t>
            </a:r>
          </a:p>
          <a:p>
            <a:pPr>
              <a:buFontTx/>
              <a:buChar char="-"/>
            </a:pPr>
            <a:r>
              <a:rPr lang="en-US" dirty="0" smtClean="0"/>
              <a:t> 100% R&amp;D Science, 100% Rights &amp; LOI, and exclusive use 100% Patents</a:t>
            </a:r>
          </a:p>
          <a:p>
            <a:r>
              <a:rPr lang="en-US" dirty="0" smtClean="0"/>
              <a:t>Legal level 3, all countries:</a:t>
            </a:r>
          </a:p>
          <a:p>
            <a:r>
              <a:rPr lang="en-US" dirty="0" smtClean="0"/>
              <a:t>	o AES America (North, Caribbean, Central, and South)</a:t>
            </a:r>
          </a:p>
          <a:p>
            <a:r>
              <a:rPr lang="en-US" dirty="0" smtClean="0"/>
              <a:t>	o AES EMEA (Europe, Middle East, and Africa)</a:t>
            </a:r>
          </a:p>
          <a:p>
            <a:r>
              <a:rPr lang="en-US" dirty="0" smtClean="0"/>
              <a:t>	o AES Near East Asia and AES Far East Asia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All boxes are separated legal entities</a:t>
            </a:r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18" name="Rechte verbindingslijn 17"/>
          <p:cNvCxnSpPr/>
          <p:nvPr/>
        </p:nvCxnSpPr>
        <p:spPr>
          <a:xfrm rot="16200000">
            <a:off x="4643928" y="1556872"/>
            <a:ext cx="0" cy="144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hoek 18"/>
          <p:cNvSpPr/>
          <p:nvPr/>
        </p:nvSpPr>
        <p:spPr>
          <a:xfrm>
            <a:off x="2483768" y="1916832"/>
            <a:ext cx="18002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AES Rights &amp; LOI</a:t>
            </a:r>
          </a:p>
        </p:txBody>
      </p:sp>
      <p:sp>
        <p:nvSpPr>
          <p:cNvPr id="20" name="Rechthoek 19"/>
          <p:cNvSpPr/>
          <p:nvPr/>
        </p:nvSpPr>
        <p:spPr>
          <a:xfrm>
            <a:off x="5076056" y="1916832"/>
            <a:ext cx="1800200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R&amp;D Science</a:t>
            </a:r>
            <a:endParaRPr lang="en-US"/>
          </a:p>
        </p:txBody>
      </p:sp>
      <p:sp>
        <p:nvSpPr>
          <p:cNvPr id="24" name="Rechthoek 23"/>
          <p:cNvSpPr/>
          <p:nvPr/>
        </p:nvSpPr>
        <p:spPr>
          <a:xfrm>
            <a:off x="107504" y="191683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Patents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Rechte verbindingslijn 84"/>
          <p:cNvCxnSpPr/>
          <p:nvPr/>
        </p:nvCxnSpPr>
        <p:spPr>
          <a:xfrm>
            <a:off x="4572000" y="2060848"/>
            <a:ext cx="0" cy="1476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>
            <a:off x="1259632" y="908720"/>
            <a:ext cx="0" cy="7920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/>
        </p:nvCxnSpPr>
        <p:spPr>
          <a:xfrm>
            <a:off x="1259632" y="1769760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ep 64"/>
          <p:cNvGrpSpPr/>
          <p:nvPr/>
        </p:nvGrpSpPr>
        <p:grpSpPr>
          <a:xfrm flipV="1">
            <a:off x="1259632" y="1769760"/>
            <a:ext cx="6516376" cy="291088"/>
            <a:chOff x="1187624" y="3218752"/>
            <a:chExt cx="6516376" cy="291088"/>
          </a:xfrm>
        </p:grpSpPr>
        <p:cxnSp>
          <p:nvCxnSpPr>
            <p:cNvPr id="49" name="Rechte verbindingslijn 48"/>
            <p:cNvCxnSpPr/>
            <p:nvPr/>
          </p:nvCxnSpPr>
          <p:spPr>
            <a:xfrm flipV="1">
              <a:off x="3419872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 flipV="1">
              <a:off x="5652120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chte verbindingslijn 62"/>
            <p:cNvCxnSpPr/>
            <p:nvPr/>
          </p:nvCxnSpPr>
          <p:spPr>
            <a:xfrm flipV="1">
              <a:off x="7704000" y="3221840"/>
              <a:ext cx="0" cy="288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chte verbindingslijn 63"/>
            <p:cNvCxnSpPr/>
            <p:nvPr/>
          </p:nvCxnSpPr>
          <p:spPr>
            <a:xfrm>
              <a:off x="1187624" y="3218752"/>
              <a:ext cx="6516000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Legal level 2 (extended) &amp; 3 </a:t>
            </a:r>
            <a:endParaRPr lang="en-US" dirty="0"/>
          </a:p>
        </p:txBody>
      </p:sp>
      <p:sp>
        <p:nvSpPr>
          <p:cNvPr id="41" name="Rechthoek 40"/>
          <p:cNvSpPr/>
          <p:nvPr/>
        </p:nvSpPr>
        <p:spPr>
          <a:xfrm>
            <a:off x="323528" y="1121688"/>
            <a:ext cx="1872208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APOLLO </a:t>
            </a:r>
          </a:p>
          <a:p>
            <a:pPr algn="ctr"/>
            <a:r>
              <a:rPr lang="nl-NL" dirty="0" smtClean="0"/>
              <a:t>ENERGY SYSTEMS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4788024" y="1121688"/>
            <a:ext cx="1800200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POLYKARPIA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6876256" y="1121688"/>
            <a:ext cx="1800200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ESSENCE  SUM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2555776" y="1121688"/>
            <a:ext cx="1872208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cap="all" dirty="0" smtClean="0"/>
              <a:t>THE GLOBAL</a:t>
            </a:r>
          </a:p>
          <a:p>
            <a:pPr algn="ctr"/>
            <a:r>
              <a:rPr lang="nl-NL" cap="all" dirty="0" smtClean="0"/>
              <a:t>Eco-village Consortium</a:t>
            </a:r>
            <a:endParaRPr lang="nl-NL" cap="all" dirty="0"/>
          </a:p>
        </p:txBody>
      </p:sp>
      <p:sp>
        <p:nvSpPr>
          <p:cNvPr id="27" name="Tekstvak 26"/>
          <p:cNvSpPr txBox="1"/>
          <p:nvPr/>
        </p:nvSpPr>
        <p:spPr>
          <a:xfrm>
            <a:off x="1691680" y="4217020"/>
            <a:ext cx="716189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Legal level 2. Participations based on involvement:</a:t>
            </a:r>
          </a:p>
          <a:p>
            <a:pPr>
              <a:buFontTx/>
              <a:buChar char="-"/>
            </a:pPr>
            <a:r>
              <a:rPr lang="en-US" dirty="0" smtClean="0"/>
              <a:t> Apollo Energy Systems owns Science and Rights;</a:t>
            </a:r>
          </a:p>
          <a:p>
            <a:pPr>
              <a:buFontTx/>
              <a:buChar char="-"/>
            </a:pPr>
            <a:r>
              <a:rPr lang="en-US" dirty="0" smtClean="0"/>
              <a:t> Global Eco-Village Consortium: Global Village Projects, vision, and seed </a:t>
            </a:r>
          </a:p>
          <a:p>
            <a:r>
              <a:rPr lang="en-US" dirty="0" smtClean="0"/>
              <a:t>  financial support;</a:t>
            </a:r>
          </a:p>
          <a:p>
            <a:pPr>
              <a:buFontTx/>
              <a:buChar char="-"/>
            </a:pPr>
            <a:r>
              <a:rPr lang="en-US" dirty="0" smtClean="0"/>
              <a:t> Polykarpia contributes managerial, technical, and seed financial  support;</a:t>
            </a:r>
          </a:p>
          <a:p>
            <a:pPr>
              <a:buFontTx/>
              <a:buChar char="-"/>
            </a:pPr>
            <a:r>
              <a:rPr lang="en-US" dirty="0" smtClean="0"/>
              <a:t> Essence SUM contributes legal support and financial networking;</a:t>
            </a:r>
          </a:p>
          <a:p>
            <a:r>
              <a:rPr lang="en-US" dirty="0" smtClean="0"/>
              <a:t>Together, the separated area divisions equals a 100% ownership.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All boxes are separated legal entities</a:t>
            </a:r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grpSp>
        <p:nvGrpSpPr>
          <p:cNvPr id="39" name="Groep 38"/>
          <p:cNvGrpSpPr/>
          <p:nvPr/>
        </p:nvGrpSpPr>
        <p:grpSpPr>
          <a:xfrm>
            <a:off x="2267744" y="2276872"/>
            <a:ext cx="4608512" cy="720080"/>
            <a:chOff x="2267744" y="2276872"/>
            <a:chExt cx="4608512" cy="720080"/>
          </a:xfrm>
        </p:grpSpPr>
        <p:cxnSp>
          <p:nvCxnSpPr>
            <p:cNvPr id="29" name="Rechte verbindingslijn 28"/>
            <p:cNvCxnSpPr/>
            <p:nvPr/>
          </p:nvCxnSpPr>
          <p:spPr>
            <a:xfrm rot="16200000">
              <a:off x="4571920" y="1916912"/>
              <a:ext cx="0" cy="1440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hthoek 23"/>
            <p:cNvSpPr/>
            <p:nvPr/>
          </p:nvSpPr>
          <p:spPr>
            <a:xfrm>
              <a:off x="2267744" y="2276872"/>
              <a:ext cx="1800200" cy="72008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AES Rights &amp; LOI</a:t>
              </a:r>
            </a:p>
          </p:txBody>
        </p:sp>
        <p:sp>
          <p:nvSpPr>
            <p:cNvPr id="28" name="Rechthoek 27"/>
            <p:cNvSpPr/>
            <p:nvPr/>
          </p:nvSpPr>
          <p:spPr>
            <a:xfrm>
              <a:off x="5076056" y="2276872"/>
              <a:ext cx="1800200" cy="72008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R&amp;D Science</a:t>
              </a:r>
              <a:endParaRPr lang="en-US"/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1440000" y="3204016"/>
            <a:ext cx="6264696" cy="945064"/>
            <a:chOff x="1403648" y="3060000"/>
            <a:chExt cx="6264696" cy="945064"/>
          </a:xfrm>
        </p:grpSpPr>
        <p:grpSp>
          <p:nvGrpSpPr>
            <p:cNvPr id="32" name="Groep 75"/>
            <p:cNvGrpSpPr/>
            <p:nvPr/>
          </p:nvGrpSpPr>
          <p:grpSpPr>
            <a:xfrm>
              <a:off x="2304240" y="3060000"/>
              <a:ext cx="4464121" cy="288608"/>
              <a:chOff x="2339752" y="3212400"/>
              <a:chExt cx="4863891" cy="288608"/>
            </a:xfrm>
          </p:grpSpPr>
          <p:cxnSp>
            <p:nvCxnSpPr>
              <p:cNvPr id="36" name="Rechte verbindingslijn 35"/>
              <p:cNvCxnSpPr/>
              <p:nvPr/>
            </p:nvCxnSpPr>
            <p:spPr>
              <a:xfrm>
                <a:off x="2339884" y="3212976"/>
                <a:ext cx="486375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chte verbindingslijn 36"/>
              <p:cNvCxnSpPr/>
              <p:nvPr/>
            </p:nvCxnSpPr>
            <p:spPr>
              <a:xfrm flipV="1">
                <a:off x="7203250" y="3212400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37"/>
              <p:cNvCxnSpPr/>
              <p:nvPr/>
            </p:nvCxnSpPr>
            <p:spPr>
              <a:xfrm flipV="1">
                <a:off x="2339752" y="3212976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Rechthoek 32"/>
            <p:cNvSpPr/>
            <p:nvPr/>
          </p:nvSpPr>
          <p:spPr>
            <a:xfrm>
              <a:off x="5868144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N &amp; F ASIA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Rechthoek 33"/>
            <p:cNvSpPr/>
            <p:nvPr/>
          </p:nvSpPr>
          <p:spPr>
            <a:xfrm>
              <a:off x="3635896" y="3284984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AES AMERICA</a:t>
              </a:r>
              <a:endParaRPr lang="en-US"/>
            </a:p>
          </p:txBody>
        </p:sp>
        <p:sp>
          <p:nvSpPr>
            <p:cNvPr id="35" name="Rechthoek 34"/>
            <p:cNvSpPr/>
            <p:nvPr/>
          </p:nvSpPr>
          <p:spPr>
            <a:xfrm>
              <a:off x="1403648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EMEA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Rechte verbindingslijn 61"/>
          <p:cNvCxnSpPr/>
          <p:nvPr/>
        </p:nvCxnSpPr>
        <p:spPr>
          <a:xfrm flipV="1">
            <a:off x="4572000" y="1412776"/>
            <a:ext cx="0" cy="72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3 &amp; 4</a:t>
            </a:r>
            <a:endParaRPr lang="nl-NL" dirty="0"/>
          </a:p>
        </p:txBody>
      </p:sp>
      <p:grpSp>
        <p:nvGrpSpPr>
          <p:cNvPr id="3" name="Groep 82"/>
          <p:cNvGrpSpPr/>
          <p:nvPr/>
        </p:nvGrpSpPr>
        <p:grpSpPr>
          <a:xfrm>
            <a:off x="323528" y="2124024"/>
            <a:ext cx="8496944" cy="1737024"/>
            <a:chOff x="251520" y="4428280"/>
            <a:chExt cx="8496944" cy="1737024"/>
          </a:xfrm>
        </p:grpSpPr>
        <p:cxnSp>
          <p:nvCxnSpPr>
            <p:cNvPr id="61" name="Rechte verbindingslijn 60"/>
            <p:cNvCxnSpPr/>
            <p:nvPr/>
          </p:nvCxnSpPr>
          <p:spPr>
            <a:xfrm flipV="1">
              <a:off x="6732240" y="4437112"/>
              <a:ext cx="0" cy="1296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8" name="Rechte verbindingslijn 57"/>
            <p:cNvCxnSpPr/>
            <p:nvPr/>
          </p:nvCxnSpPr>
          <p:spPr>
            <a:xfrm flipV="1">
              <a:off x="3419872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60" name="Rechte verbindingslijn 59"/>
            <p:cNvCxnSpPr/>
            <p:nvPr/>
          </p:nvCxnSpPr>
          <p:spPr>
            <a:xfrm flipV="1">
              <a:off x="4499992" y="4437112"/>
              <a:ext cx="0" cy="1296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 flipV="1">
              <a:off x="5652120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5" name="Rechte verbindingslijn 54"/>
            <p:cNvCxnSpPr/>
            <p:nvPr/>
          </p:nvCxnSpPr>
          <p:spPr>
            <a:xfrm flipV="1">
              <a:off x="1187624" y="4428280"/>
              <a:ext cx="0" cy="144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6" name="Rechte verbindingslijn 55"/>
            <p:cNvCxnSpPr/>
            <p:nvPr/>
          </p:nvCxnSpPr>
          <p:spPr>
            <a:xfrm flipV="1">
              <a:off x="7884368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7" name="Rechte verbindingslijn 56"/>
            <p:cNvCxnSpPr/>
            <p:nvPr/>
          </p:nvCxnSpPr>
          <p:spPr>
            <a:xfrm>
              <a:off x="1187624" y="4437112"/>
              <a:ext cx="6696744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sp>
          <p:nvSpPr>
            <p:cNvPr id="34" name="Rechthoek 33"/>
            <p:cNvSpPr/>
            <p:nvPr/>
          </p:nvSpPr>
          <p:spPr>
            <a:xfrm>
              <a:off x="251520" y="4581128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Finance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Rechthoek 34"/>
            <p:cNvSpPr/>
            <p:nvPr/>
          </p:nvSpPr>
          <p:spPr>
            <a:xfrm>
              <a:off x="2339752" y="4581128"/>
              <a:ext cx="1944216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Buildings &amp; Inventories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Rechthoek 35"/>
            <p:cNvSpPr/>
            <p:nvPr/>
          </p:nvSpPr>
          <p:spPr>
            <a:xfrm>
              <a:off x="6948264" y="4581128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Production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7" name="Rechthoek 36"/>
            <p:cNvSpPr/>
            <p:nvPr/>
          </p:nvSpPr>
          <p:spPr>
            <a:xfrm>
              <a:off x="4716016" y="4581128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Sales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8" name="Rechthoek 37"/>
            <p:cNvSpPr/>
            <p:nvPr/>
          </p:nvSpPr>
          <p:spPr>
            <a:xfrm>
              <a:off x="3635896" y="5445224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Logistics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9" name="Rechthoek 38"/>
            <p:cNvSpPr/>
            <p:nvPr/>
          </p:nvSpPr>
          <p:spPr>
            <a:xfrm>
              <a:off x="5868144" y="5445224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Stock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44" name="Rechthoek 43"/>
          <p:cNvSpPr/>
          <p:nvPr/>
        </p:nvSpPr>
        <p:spPr>
          <a:xfrm>
            <a:off x="3707904" y="1133128"/>
            <a:ext cx="180020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AES </a:t>
            </a:r>
            <a:r>
              <a:rPr lang="en-US" u="sng" smtClean="0"/>
              <a:t>AM</a:t>
            </a:r>
            <a:r>
              <a:rPr lang="en-US" smtClean="0"/>
              <a:t>ERICA</a:t>
            </a:r>
            <a:endParaRPr lang="en-US"/>
          </a:p>
        </p:txBody>
      </p:sp>
      <p:sp>
        <p:nvSpPr>
          <p:cNvPr id="21" name="Tekstvak 20"/>
          <p:cNvSpPr txBox="1"/>
          <p:nvPr/>
        </p:nvSpPr>
        <p:spPr>
          <a:xfrm>
            <a:off x="1691680" y="4145012"/>
            <a:ext cx="6760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Legal level 4. Operational  entities separated to manage finance risk, </a:t>
            </a:r>
          </a:p>
          <a:p>
            <a:r>
              <a:rPr lang="en-US" dirty="0" smtClean="0"/>
              <a:t>real estate, quality, labor, transport, and stock</a:t>
            </a:r>
          </a:p>
          <a:p>
            <a:endParaRPr lang="en-US" dirty="0" smtClean="0"/>
          </a:p>
          <a:p>
            <a:r>
              <a:rPr lang="en-US" dirty="0" smtClean="0"/>
              <a:t>International tax management for sales</a:t>
            </a:r>
          </a:p>
          <a:p>
            <a:endParaRPr lang="en-US" dirty="0" smtClean="0"/>
          </a:p>
          <a:p>
            <a:r>
              <a:rPr lang="en-US" dirty="0" smtClean="0"/>
              <a:t>All boxes are separated legal entities</a:t>
            </a:r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2" name="Rechthoek 21"/>
          <p:cNvSpPr/>
          <p:nvPr/>
        </p:nvSpPr>
        <p:spPr>
          <a:xfrm>
            <a:off x="5508104" y="1331476"/>
            <a:ext cx="3491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As sample for all area development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Rechte verbindingslijn 22"/>
          <p:cNvCxnSpPr/>
          <p:nvPr/>
        </p:nvCxnSpPr>
        <p:spPr>
          <a:xfrm flipV="1">
            <a:off x="5724128" y="1916832"/>
            <a:ext cx="0" cy="126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V="1">
            <a:off x="1259632" y="1908528"/>
            <a:ext cx="0" cy="1224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chte verbindingslijn 61"/>
          <p:cNvCxnSpPr/>
          <p:nvPr/>
        </p:nvCxnSpPr>
        <p:spPr>
          <a:xfrm flipV="1">
            <a:off x="4572000" y="828360"/>
            <a:ext cx="0" cy="288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4 &amp; 5</a:t>
            </a:r>
            <a:endParaRPr lang="nl-NL" dirty="0"/>
          </a:p>
        </p:txBody>
      </p:sp>
      <p:grpSp>
        <p:nvGrpSpPr>
          <p:cNvPr id="3" name="Groep 82"/>
          <p:cNvGrpSpPr/>
          <p:nvPr/>
        </p:nvGrpSpPr>
        <p:grpSpPr>
          <a:xfrm>
            <a:off x="323528" y="1035520"/>
            <a:ext cx="8496944" cy="1737024"/>
            <a:chOff x="251520" y="4428280"/>
            <a:chExt cx="8496944" cy="1737024"/>
          </a:xfrm>
        </p:grpSpPr>
        <p:cxnSp>
          <p:nvCxnSpPr>
            <p:cNvPr id="61" name="Rechte verbindingslijn 60"/>
            <p:cNvCxnSpPr/>
            <p:nvPr/>
          </p:nvCxnSpPr>
          <p:spPr>
            <a:xfrm flipV="1">
              <a:off x="6732240" y="4437112"/>
              <a:ext cx="0" cy="1296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8" name="Rechte verbindingslijn 57"/>
            <p:cNvCxnSpPr/>
            <p:nvPr/>
          </p:nvCxnSpPr>
          <p:spPr>
            <a:xfrm flipV="1">
              <a:off x="3419872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60" name="Rechte verbindingslijn 59"/>
            <p:cNvCxnSpPr/>
            <p:nvPr/>
          </p:nvCxnSpPr>
          <p:spPr>
            <a:xfrm flipV="1">
              <a:off x="4499992" y="4437112"/>
              <a:ext cx="0" cy="1296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 flipV="1">
              <a:off x="5652120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5" name="Rechte verbindingslijn 54"/>
            <p:cNvCxnSpPr/>
            <p:nvPr/>
          </p:nvCxnSpPr>
          <p:spPr>
            <a:xfrm flipV="1">
              <a:off x="1187624" y="4428280"/>
              <a:ext cx="0" cy="14400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6" name="Rechte verbindingslijn 55"/>
            <p:cNvCxnSpPr/>
            <p:nvPr/>
          </p:nvCxnSpPr>
          <p:spPr>
            <a:xfrm flipV="1">
              <a:off x="7884368" y="4437112"/>
              <a:ext cx="0" cy="288032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57" name="Rechte verbindingslijn 56"/>
            <p:cNvCxnSpPr/>
            <p:nvPr/>
          </p:nvCxnSpPr>
          <p:spPr>
            <a:xfrm>
              <a:off x="1187624" y="4437112"/>
              <a:ext cx="6696744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cxnSp>
        <p:sp>
          <p:nvSpPr>
            <p:cNvPr id="34" name="Rechthoek 33"/>
            <p:cNvSpPr/>
            <p:nvPr/>
          </p:nvSpPr>
          <p:spPr>
            <a:xfrm>
              <a:off x="251520" y="4581128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Finance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Rechthoek 34"/>
            <p:cNvSpPr/>
            <p:nvPr/>
          </p:nvSpPr>
          <p:spPr>
            <a:xfrm>
              <a:off x="2411760" y="4581128"/>
              <a:ext cx="1872208" cy="7200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accent6">
                      <a:lumMod val="75000"/>
                    </a:schemeClr>
                  </a:solidFill>
                </a:rPr>
                <a:t>AES AM Buildings &amp; Inventories</a:t>
              </a:r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6" name="Rechthoek 35"/>
            <p:cNvSpPr/>
            <p:nvPr/>
          </p:nvSpPr>
          <p:spPr>
            <a:xfrm>
              <a:off x="6948264" y="4581128"/>
              <a:ext cx="1800200" cy="7200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accent6">
                      <a:lumMod val="75000"/>
                    </a:schemeClr>
                  </a:solidFill>
                </a:rPr>
                <a:t>AES AM Production</a:t>
              </a:r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7" name="Rechthoek 36"/>
            <p:cNvSpPr/>
            <p:nvPr/>
          </p:nvSpPr>
          <p:spPr>
            <a:xfrm>
              <a:off x="4716016" y="4581128"/>
              <a:ext cx="1800200" cy="72008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AES AM Sales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8" name="Rechthoek 37"/>
            <p:cNvSpPr/>
            <p:nvPr/>
          </p:nvSpPr>
          <p:spPr>
            <a:xfrm>
              <a:off x="3635896" y="5445224"/>
              <a:ext cx="1800200" cy="7200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accent6">
                      <a:lumMod val="75000"/>
                    </a:schemeClr>
                  </a:solidFill>
                </a:rPr>
                <a:t>AES AM Logistics</a:t>
              </a:r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9" name="Rechthoek 38"/>
            <p:cNvSpPr/>
            <p:nvPr/>
          </p:nvSpPr>
          <p:spPr>
            <a:xfrm>
              <a:off x="5868144" y="5445224"/>
              <a:ext cx="1800200" cy="7200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accent6">
                      <a:lumMod val="75000"/>
                    </a:schemeClr>
                  </a:solidFill>
                </a:rPr>
                <a:t>AES AM Stock</a:t>
              </a:r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Tekstvak 20"/>
          <p:cNvSpPr txBox="1"/>
          <p:nvPr/>
        </p:nvSpPr>
        <p:spPr>
          <a:xfrm>
            <a:off x="1691680" y="4145012"/>
            <a:ext cx="554074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Legal level 5. International finance and tax management</a:t>
            </a:r>
          </a:p>
          <a:p>
            <a:r>
              <a:rPr lang="en-US" smtClean="0"/>
              <a:t>Splitting of financial reserves for value risks</a:t>
            </a:r>
          </a:p>
          <a:p>
            <a:r>
              <a:rPr lang="en-US" smtClean="0"/>
              <a:t>Strategic sales and accounting routes for tax optimization</a:t>
            </a:r>
          </a:p>
          <a:p>
            <a:r>
              <a:rPr lang="en-US" smtClean="0"/>
              <a:t>	</a:t>
            </a:r>
          </a:p>
          <a:p>
            <a:r>
              <a:rPr lang="en-US" smtClean="0"/>
              <a:t>All boxes are separated legal entities</a:t>
            </a:r>
          </a:p>
        </p:txBody>
      </p:sp>
      <p:sp>
        <p:nvSpPr>
          <p:cNvPr id="24" name="Rechthoek 23"/>
          <p:cNvSpPr/>
          <p:nvPr/>
        </p:nvSpPr>
        <p:spPr>
          <a:xfrm>
            <a:off x="323528" y="3140968"/>
            <a:ext cx="1800200" cy="72008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AES AM Finance</a:t>
            </a:r>
          </a:p>
          <a:p>
            <a:pPr algn="ctr"/>
            <a:r>
              <a:rPr lang="en-US" smtClean="0">
                <a:solidFill>
                  <a:schemeClr val="bg1"/>
                </a:solidFill>
              </a:rPr>
              <a:t>Offshore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4788024" y="3140968"/>
            <a:ext cx="1800200" cy="72008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AES AM Sales</a:t>
            </a:r>
          </a:p>
          <a:p>
            <a:pPr algn="ctr"/>
            <a:r>
              <a:rPr lang="en-US" smtClean="0">
                <a:solidFill>
                  <a:schemeClr val="bg1"/>
                </a:solidFill>
              </a:rPr>
              <a:t>Agencies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6" name="Rechte verbindingslijn 25"/>
          <p:cNvCxnSpPr/>
          <p:nvPr/>
        </p:nvCxnSpPr>
        <p:spPr>
          <a:xfrm>
            <a:off x="2123728" y="3501008"/>
            <a:ext cx="266429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Rechte verbindingslijn 84"/>
          <p:cNvCxnSpPr/>
          <p:nvPr/>
        </p:nvCxnSpPr>
        <p:spPr>
          <a:xfrm>
            <a:off x="4572000" y="2780960"/>
            <a:ext cx="0" cy="54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/>
        </p:nvCxnSpPr>
        <p:spPr>
          <a:xfrm>
            <a:off x="1259632" y="2484512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ep 64"/>
          <p:cNvGrpSpPr/>
          <p:nvPr/>
        </p:nvGrpSpPr>
        <p:grpSpPr>
          <a:xfrm flipV="1">
            <a:off x="1259632" y="2484512"/>
            <a:ext cx="6516376" cy="291088"/>
            <a:chOff x="1187624" y="3218752"/>
            <a:chExt cx="6516376" cy="291088"/>
          </a:xfrm>
        </p:grpSpPr>
        <p:cxnSp>
          <p:nvCxnSpPr>
            <p:cNvPr id="49" name="Rechte verbindingslijn 48"/>
            <p:cNvCxnSpPr/>
            <p:nvPr/>
          </p:nvCxnSpPr>
          <p:spPr>
            <a:xfrm flipV="1">
              <a:off x="3419872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 flipV="1">
              <a:off x="5652120" y="3221808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chte verbindingslijn 62"/>
            <p:cNvCxnSpPr/>
            <p:nvPr/>
          </p:nvCxnSpPr>
          <p:spPr>
            <a:xfrm flipV="1">
              <a:off x="7704000" y="3221840"/>
              <a:ext cx="0" cy="288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chte verbindingslijn 63"/>
            <p:cNvCxnSpPr/>
            <p:nvPr/>
          </p:nvCxnSpPr>
          <p:spPr>
            <a:xfrm>
              <a:off x="1187624" y="3218752"/>
              <a:ext cx="6516000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Legal level 2  Shares relevance</a:t>
            </a:r>
            <a:endParaRPr lang="en-US" dirty="0"/>
          </a:p>
        </p:txBody>
      </p:sp>
      <p:grpSp>
        <p:nvGrpSpPr>
          <p:cNvPr id="31" name="Groep 30"/>
          <p:cNvGrpSpPr/>
          <p:nvPr/>
        </p:nvGrpSpPr>
        <p:grpSpPr>
          <a:xfrm>
            <a:off x="1440000" y="3060000"/>
            <a:ext cx="6264696" cy="945064"/>
            <a:chOff x="1403648" y="3060000"/>
            <a:chExt cx="6264696" cy="945064"/>
          </a:xfrm>
        </p:grpSpPr>
        <p:grpSp>
          <p:nvGrpSpPr>
            <p:cNvPr id="4" name="Groep 75"/>
            <p:cNvGrpSpPr/>
            <p:nvPr/>
          </p:nvGrpSpPr>
          <p:grpSpPr>
            <a:xfrm>
              <a:off x="2304240" y="3060000"/>
              <a:ext cx="4464121" cy="288608"/>
              <a:chOff x="2339752" y="3212400"/>
              <a:chExt cx="4863891" cy="288608"/>
            </a:xfrm>
          </p:grpSpPr>
          <p:cxnSp>
            <p:nvCxnSpPr>
              <p:cNvPr id="73" name="Rechte verbindingslijn 72"/>
              <p:cNvCxnSpPr/>
              <p:nvPr/>
            </p:nvCxnSpPr>
            <p:spPr>
              <a:xfrm>
                <a:off x="2339884" y="3212976"/>
                <a:ext cx="486375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Rechte verbindingslijn 73"/>
              <p:cNvCxnSpPr/>
              <p:nvPr/>
            </p:nvCxnSpPr>
            <p:spPr>
              <a:xfrm flipV="1">
                <a:off x="7203250" y="3212400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Rechte verbindingslijn 74"/>
              <p:cNvCxnSpPr/>
              <p:nvPr/>
            </p:nvCxnSpPr>
            <p:spPr>
              <a:xfrm flipV="1">
                <a:off x="2339752" y="3212976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Rechthoek 42"/>
            <p:cNvSpPr/>
            <p:nvPr/>
          </p:nvSpPr>
          <p:spPr>
            <a:xfrm>
              <a:off x="5868144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N &amp; F ASIA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4" name="Rechthoek 43"/>
            <p:cNvSpPr/>
            <p:nvPr/>
          </p:nvSpPr>
          <p:spPr>
            <a:xfrm>
              <a:off x="3635896" y="3284984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AES AMERICA</a:t>
              </a:r>
              <a:endParaRPr lang="en-US"/>
            </a:p>
          </p:txBody>
        </p:sp>
        <p:sp>
          <p:nvSpPr>
            <p:cNvPr id="45" name="Rechthoek 44"/>
            <p:cNvSpPr/>
            <p:nvPr/>
          </p:nvSpPr>
          <p:spPr>
            <a:xfrm>
              <a:off x="1403648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AES EMEA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Rechthoek 40"/>
          <p:cNvSpPr/>
          <p:nvPr/>
        </p:nvSpPr>
        <p:spPr>
          <a:xfrm>
            <a:off x="323528" y="1836440"/>
            <a:ext cx="1872208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APOLLO </a:t>
            </a:r>
          </a:p>
          <a:p>
            <a:pPr algn="ctr"/>
            <a:r>
              <a:rPr lang="en-US" smtClean="0"/>
              <a:t>ENERGY SYSTEMS</a:t>
            </a:r>
            <a:endParaRPr lang="en-US"/>
          </a:p>
        </p:txBody>
      </p:sp>
      <p:sp>
        <p:nvSpPr>
          <p:cNvPr id="42" name="Rechthoek 41"/>
          <p:cNvSpPr/>
          <p:nvPr/>
        </p:nvSpPr>
        <p:spPr>
          <a:xfrm>
            <a:off x="4788024" y="1836440"/>
            <a:ext cx="1800200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POLYKARPIA</a:t>
            </a:r>
            <a:endParaRPr lang="en-US"/>
          </a:p>
        </p:txBody>
      </p:sp>
      <p:sp>
        <p:nvSpPr>
          <p:cNvPr id="46" name="Rechthoek 45"/>
          <p:cNvSpPr/>
          <p:nvPr/>
        </p:nvSpPr>
        <p:spPr>
          <a:xfrm>
            <a:off x="6876256" y="1836440"/>
            <a:ext cx="1800200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ESSENCE  SUM</a:t>
            </a:r>
            <a:endParaRPr lang="en-US"/>
          </a:p>
        </p:txBody>
      </p:sp>
      <p:sp>
        <p:nvSpPr>
          <p:cNvPr id="47" name="Rechthoek 46"/>
          <p:cNvSpPr/>
          <p:nvPr/>
        </p:nvSpPr>
        <p:spPr>
          <a:xfrm>
            <a:off x="2555776" y="1836440"/>
            <a:ext cx="180000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cap="all" dirty="0" smtClean="0"/>
              <a:t>THE GLOBAL</a:t>
            </a:r>
          </a:p>
          <a:p>
            <a:pPr algn="ctr"/>
            <a:r>
              <a:rPr lang="nl-NL" cap="all" dirty="0" smtClean="0"/>
              <a:t>Eco-village Consortium</a:t>
            </a:r>
            <a:endParaRPr lang="nl-NL" cap="all" dirty="0"/>
          </a:p>
        </p:txBody>
      </p:sp>
      <p:sp>
        <p:nvSpPr>
          <p:cNvPr id="79" name="Tekstvak 78"/>
          <p:cNvSpPr txBox="1"/>
          <p:nvPr/>
        </p:nvSpPr>
        <p:spPr>
          <a:xfrm>
            <a:off x="971600" y="140439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45%</a:t>
            </a:r>
            <a:endParaRPr lang="en-US"/>
          </a:p>
        </p:txBody>
      </p:sp>
      <p:sp>
        <p:nvSpPr>
          <p:cNvPr id="80" name="Tekstvak 79"/>
          <p:cNvSpPr txBox="1"/>
          <p:nvPr/>
        </p:nvSpPr>
        <p:spPr>
          <a:xfrm>
            <a:off x="7524328" y="140439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16%</a:t>
            </a:r>
            <a:endParaRPr lang="en-US"/>
          </a:p>
        </p:txBody>
      </p:sp>
      <p:sp>
        <p:nvSpPr>
          <p:cNvPr id="81" name="Tekstvak 80"/>
          <p:cNvSpPr txBox="1"/>
          <p:nvPr/>
        </p:nvSpPr>
        <p:spPr>
          <a:xfrm>
            <a:off x="3268106" y="140439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7%</a:t>
            </a:r>
            <a:endParaRPr lang="en-US"/>
          </a:p>
        </p:txBody>
      </p:sp>
      <p:sp>
        <p:nvSpPr>
          <p:cNvPr id="82" name="Tekstvak 81"/>
          <p:cNvSpPr txBox="1"/>
          <p:nvPr/>
        </p:nvSpPr>
        <p:spPr>
          <a:xfrm>
            <a:off x="5436096" y="140439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32%</a:t>
            </a:r>
            <a:endParaRPr lang="en-US"/>
          </a:p>
        </p:txBody>
      </p:sp>
      <p:sp>
        <p:nvSpPr>
          <p:cNvPr id="27" name="Tekstvak 26"/>
          <p:cNvSpPr txBox="1"/>
          <p:nvPr/>
        </p:nvSpPr>
        <p:spPr>
          <a:xfrm>
            <a:off x="971600" y="4217020"/>
            <a:ext cx="74726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Legal level 2.  After initial operational finance participations based on shares:</a:t>
            </a:r>
          </a:p>
          <a:p>
            <a:pPr>
              <a:buFontTx/>
              <a:buChar char="-"/>
            </a:pPr>
            <a:r>
              <a:rPr lang="en-US" dirty="0" smtClean="0"/>
              <a:t> Apollo Energy Systems and Global Eco-Village Consortium as Prime Majority;</a:t>
            </a:r>
          </a:p>
          <a:p>
            <a:pPr>
              <a:buFontTx/>
              <a:buChar char="-"/>
            </a:pPr>
            <a:r>
              <a:rPr lang="en-US" dirty="0" smtClean="0"/>
              <a:t> Apollo Energy Systems and Polykarpia as Power Houses;</a:t>
            </a:r>
          </a:p>
          <a:p>
            <a:pPr>
              <a:buFontTx/>
              <a:buChar char="-"/>
            </a:pPr>
            <a:r>
              <a:rPr lang="en-US" dirty="0" smtClean="0"/>
              <a:t> Polykarpia  and Essence SUM Minority with equal standing.</a:t>
            </a:r>
          </a:p>
          <a:p>
            <a:endParaRPr lang="en-US" dirty="0" smtClean="0"/>
          </a:p>
          <a:p>
            <a:r>
              <a:rPr lang="en-US" dirty="0" smtClean="0"/>
              <a:t>All boxes are separated legal entities</a:t>
            </a:r>
            <a:endParaRPr lang="en-US" dirty="0"/>
          </a:p>
        </p:txBody>
      </p:sp>
      <p:sp>
        <p:nvSpPr>
          <p:cNvPr id="33" name="Rechthoek 32"/>
          <p:cNvSpPr/>
          <p:nvPr/>
        </p:nvSpPr>
        <p:spPr>
          <a:xfrm>
            <a:off x="1619672" y="1124744"/>
            <a:ext cx="1574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Prime Majority</a:t>
            </a:r>
            <a:endParaRPr lang="en-US" dirty="0"/>
          </a:p>
        </p:txBody>
      </p:sp>
      <p:sp>
        <p:nvSpPr>
          <p:cNvPr id="34" name="Rechthoek 33"/>
          <p:cNvSpPr/>
          <p:nvPr/>
        </p:nvSpPr>
        <p:spPr>
          <a:xfrm>
            <a:off x="5940152" y="1124744"/>
            <a:ext cx="157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Equal Standing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2</a:t>
            </a:r>
            <a:endParaRPr lang="nl-NL" dirty="0"/>
          </a:p>
        </p:txBody>
      </p:sp>
      <p:sp>
        <p:nvSpPr>
          <p:cNvPr id="79" name="Tekstvak 78"/>
          <p:cNvSpPr txBox="1"/>
          <p:nvPr/>
        </p:nvSpPr>
        <p:spPr>
          <a:xfrm>
            <a:off x="971600" y="363664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45%</a:t>
            </a:r>
            <a:endParaRPr lang="en-US"/>
          </a:p>
        </p:txBody>
      </p:sp>
      <p:sp>
        <p:nvSpPr>
          <p:cNvPr id="80" name="Tekstvak 79"/>
          <p:cNvSpPr txBox="1"/>
          <p:nvPr/>
        </p:nvSpPr>
        <p:spPr>
          <a:xfrm>
            <a:off x="7524328" y="363664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16%</a:t>
            </a:r>
            <a:endParaRPr lang="en-US"/>
          </a:p>
        </p:txBody>
      </p:sp>
      <p:sp>
        <p:nvSpPr>
          <p:cNvPr id="81" name="Tekstvak 80"/>
          <p:cNvSpPr txBox="1"/>
          <p:nvPr/>
        </p:nvSpPr>
        <p:spPr>
          <a:xfrm>
            <a:off x="3268106" y="36366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7%</a:t>
            </a:r>
            <a:endParaRPr lang="en-US"/>
          </a:p>
        </p:txBody>
      </p:sp>
      <p:sp>
        <p:nvSpPr>
          <p:cNvPr id="82" name="Tekstvak 81"/>
          <p:cNvSpPr txBox="1"/>
          <p:nvPr/>
        </p:nvSpPr>
        <p:spPr>
          <a:xfrm>
            <a:off x="5436096" y="363664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32%</a:t>
            </a:r>
            <a:endParaRPr lang="en-US"/>
          </a:p>
        </p:txBody>
      </p:sp>
      <p:grpSp>
        <p:nvGrpSpPr>
          <p:cNvPr id="84" name="Groep 83"/>
          <p:cNvGrpSpPr/>
          <p:nvPr/>
        </p:nvGrpSpPr>
        <p:grpSpPr>
          <a:xfrm>
            <a:off x="1187624" y="1043444"/>
            <a:ext cx="6624736" cy="585356"/>
            <a:chOff x="1187624" y="1259468"/>
            <a:chExt cx="6624736" cy="585356"/>
          </a:xfrm>
        </p:grpSpPr>
        <p:sp>
          <p:nvSpPr>
            <p:cNvPr id="59" name="Tekstvak 58"/>
            <p:cNvSpPr txBox="1"/>
            <p:nvPr/>
          </p:nvSpPr>
          <p:spPr>
            <a:xfrm>
              <a:off x="4375223" y="1259468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100%</a:t>
              </a:r>
              <a:endParaRPr lang="en-US" dirty="0"/>
            </a:p>
          </p:txBody>
        </p:sp>
        <p:grpSp>
          <p:nvGrpSpPr>
            <p:cNvPr id="93" name="Groep 92"/>
            <p:cNvGrpSpPr/>
            <p:nvPr/>
          </p:nvGrpSpPr>
          <p:grpSpPr>
            <a:xfrm>
              <a:off x="1187624" y="1668269"/>
              <a:ext cx="6624736" cy="176555"/>
              <a:chOff x="1187624" y="1664825"/>
              <a:chExt cx="6624736" cy="176555"/>
            </a:xfrm>
          </p:grpSpPr>
          <p:grpSp>
            <p:nvGrpSpPr>
              <p:cNvPr id="60" name="Groep 59"/>
              <p:cNvGrpSpPr/>
              <p:nvPr/>
            </p:nvGrpSpPr>
            <p:grpSpPr>
              <a:xfrm>
                <a:off x="1187624" y="1664825"/>
                <a:ext cx="6624736" cy="176555"/>
                <a:chOff x="-914918" y="2276312"/>
                <a:chExt cx="6905420" cy="291292"/>
              </a:xfrm>
            </p:grpSpPr>
            <p:cxnSp>
              <p:nvCxnSpPr>
                <p:cNvPr id="61" name="Rechte verbindingslijn 60"/>
                <p:cNvCxnSpPr/>
                <p:nvPr/>
              </p:nvCxnSpPr>
              <p:spPr>
                <a:xfrm>
                  <a:off x="-914918" y="2285256"/>
                  <a:ext cx="690465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Rechte verbindingslijn 61"/>
                <p:cNvCxnSpPr/>
                <p:nvPr/>
              </p:nvCxnSpPr>
              <p:spPr>
                <a:xfrm flipV="1">
                  <a:off x="5990502" y="2276312"/>
                  <a:ext cx="0" cy="288032"/>
                </a:xfrm>
                <a:prstGeom prst="line">
                  <a:avLst/>
                </a:prstGeom>
                <a:ln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Rechte verbindingslijn 64"/>
                <p:cNvCxnSpPr/>
                <p:nvPr/>
              </p:nvCxnSpPr>
              <p:spPr>
                <a:xfrm flipV="1">
                  <a:off x="1411911" y="2279572"/>
                  <a:ext cx="0" cy="288032"/>
                </a:xfrm>
                <a:prstGeom prst="line">
                  <a:avLst/>
                </a:prstGeom>
                <a:ln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7" name="Rechte verbindingslijn 66"/>
              <p:cNvCxnSpPr/>
              <p:nvPr/>
            </p:nvCxnSpPr>
            <p:spPr>
              <a:xfrm flipV="1">
                <a:off x="5652120" y="1666800"/>
                <a:ext cx="0" cy="174579"/>
              </a:xfrm>
              <a:prstGeom prst="line">
                <a:avLst/>
              </a:prstGeom>
              <a:ln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Rechte verbindingslijn 70"/>
              <p:cNvCxnSpPr/>
              <p:nvPr/>
            </p:nvCxnSpPr>
            <p:spPr>
              <a:xfrm flipV="1">
                <a:off x="1187624" y="1666800"/>
                <a:ext cx="0" cy="174579"/>
              </a:xfrm>
              <a:prstGeom prst="line">
                <a:avLst/>
              </a:prstGeom>
              <a:ln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Tekstvak 93"/>
            <p:cNvSpPr txBox="1"/>
            <p:nvPr/>
          </p:nvSpPr>
          <p:spPr>
            <a:xfrm>
              <a:off x="5076056" y="1259468"/>
              <a:ext cx="145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Joint Venture</a:t>
              </a:r>
              <a:endParaRPr lang="en-US" dirty="0"/>
            </a:p>
          </p:txBody>
        </p:sp>
      </p:grpSp>
      <p:grpSp>
        <p:nvGrpSpPr>
          <p:cNvPr id="72" name="Groep 71"/>
          <p:cNvGrpSpPr/>
          <p:nvPr/>
        </p:nvGrpSpPr>
        <p:grpSpPr>
          <a:xfrm>
            <a:off x="1187624" y="2348880"/>
            <a:ext cx="4464496" cy="596239"/>
            <a:chOff x="1187624" y="1907540"/>
            <a:chExt cx="4464496" cy="596239"/>
          </a:xfrm>
        </p:grpSpPr>
        <p:sp>
          <p:nvSpPr>
            <p:cNvPr id="52" name="Tekstvak 51"/>
            <p:cNvSpPr txBox="1"/>
            <p:nvPr/>
          </p:nvSpPr>
          <p:spPr>
            <a:xfrm>
              <a:off x="2483768" y="1916832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77%</a:t>
              </a:r>
              <a:endParaRPr lang="en-US" dirty="0"/>
            </a:p>
          </p:txBody>
        </p:sp>
        <p:grpSp>
          <p:nvGrpSpPr>
            <p:cNvPr id="91" name="Groep 90"/>
            <p:cNvGrpSpPr/>
            <p:nvPr/>
          </p:nvGrpSpPr>
          <p:grpSpPr>
            <a:xfrm>
              <a:off x="1187624" y="2327609"/>
              <a:ext cx="4464496" cy="176170"/>
              <a:chOff x="1187624" y="2327609"/>
              <a:chExt cx="4464496" cy="176170"/>
            </a:xfrm>
          </p:grpSpPr>
          <p:grpSp>
            <p:nvGrpSpPr>
              <p:cNvPr id="37" name="Groep 36"/>
              <p:cNvGrpSpPr/>
              <p:nvPr/>
            </p:nvGrpSpPr>
            <p:grpSpPr>
              <a:xfrm>
                <a:off x="1187624" y="2327609"/>
                <a:ext cx="4464118" cy="174579"/>
                <a:chOff x="1411911" y="2285256"/>
                <a:chExt cx="4575721" cy="288032"/>
              </a:xfrm>
            </p:grpSpPr>
            <p:cxnSp>
              <p:nvCxnSpPr>
                <p:cNvPr id="34" name="Rechte verbindingslijn 33"/>
                <p:cNvCxnSpPr/>
                <p:nvPr/>
              </p:nvCxnSpPr>
              <p:spPr>
                <a:xfrm>
                  <a:off x="1412032" y="2285256"/>
                  <a:ext cx="4575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5"/>
                <p:cNvCxnSpPr/>
                <p:nvPr/>
              </p:nvCxnSpPr>
              <p:spPr>
                <a:xfrm flipV="1">
                  <a:off x="1411911" y="2285256"/>
                  <a:ext cx="0" cy="288032"/>
                </a:xfrm>
                <a:prstGeom prst="line">
                  <a:avLst/>
                </a:prstGeom>
                <a:ln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Rechte verbindingslijn 89"/>
              <p:cNvCxnSpPr/>
              <p:nvPr/>
            </p:nvCxnSpPr>
            <p:spPr>
              <a:xfrm flipV="1">
                <a:off x="5652120" y="2329200"/>
                <a:ext cx="0" cy="174579"/>
              </a:xfrm>
              <a:prstGeom prst="line">
                <a:avLst/>
              </a:prstGeom>
              <a:ln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Tekstvak 94"/>
            <p:cNvSpPr txBox="1"/>
            <p:nvPr/>
          </p:nvSpPr>
          <p:spPr>
            <a:xfrm>
              <a:off x="3131840" y="1907540"/>
              <a:ext cx="1514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Power Houses</a:t>
              </a:r>
              <a:endParaRPr lang="en-US" dirty="0"/>
            </a:p>
          </p:txBody>
        </p:sp>
      </p:grpSp>
      <p:grpSp>
        <p:nvGrpSpPr>
          <p:cNvPr id="70" name="Groep 69"/>
          <p:cNvGrpSpPr/>
          <p:nvPr/>
        </p:nvGrpSpPr>
        <p:grpSpPr>
          <a:xfrm>
            <a:off x="1188079" y="2996952"/>
            <a:ext cx="6624281" cy="581775"/>
            <a:chOff x="1188079" y="2483604"/>
            <a:chExt cx="6624281" cy="581775"/>
          </a:xfrm>
        </p:grpSpPr>
        <p:sp>
          <p:nvSpPr>
            <p:cNvPr id="76" name="Tekstvak 75"/>
            <p:cNvSpPr txBox="1"/>
            <p:nvPr/>
          </p:nvSpPr>
          <p:spPr>
            <a:xfrm>
              <a:off x="3851920" y="2483604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61%</a:t>
              </a:r>
              <a:endParaRPr lang="en-US" dirty="0"/>
            </a:p>
          </p:txBody>
        </p:sp>
        <p:grpSp>
          <p:nvGrpSpPr>
            <p:cNvPr id="77" name="Groep 76"/>
            <p:cNvGrpSpPr/>
            <p:nvPr/>
          </p:nvGrpSpPr>
          <p:grpSpPr>
            <a:xfrm>
              <a:off x="1188079" y="2888960"/>
              <a:ext cx="6624281" cy="174579"/>
              <a:chOff x="-914918" y="2276312"/>
              <a:chExt cx="6904947" cy="288032"/>
            </a:xfrm>
          </p:grpSpPr>
          <p:cxnSp>
            <p:nvCxnSpPr>
              <p:cNvPr id="78" name="Rechte verbindingslijn 77"/>
              <p:cNvCxnSpPr/>
              <p:nvPr/>
            </p:nvCxnSpPr>
            <p:spPr>
              <a:xfrm>
                <a:off x="-914918" y="2279348"/>
                <a:ext cx="690465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Rechte verbindingslijn 82"/>
              <p:cNvCxnSpPr/>
              <p:nvPr/>
            </p:nvCxnSpPr>
            <p:spPr>
              <a:xfrm flipV="1">
                <a:off x="5990029" y="2276312"/>
                <a:ext cx="0" cy="288032"/>
              </a:xfrm>
              <a:prstGeom prst="line">
                <a:avLst/>
              </a:prstGeom>
              <a:ln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Rechte verbindingslijn 86"/>
            <p:cNvCxnSpPr/>
            <p:nvPr/>
          </p:nvCxnSpPr>
          <p:spPr>
            <a:xfrm flipV="1">
              <a:off x="1188079" y="2890800"/>
              <a:ext cx="0" cy="174579"/>
            </a:xfrm>
            <a:prstGeom prst="line">
              <a:avLst/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kstvak 95"/>
            <p:cNvSpPr txBox="1"/>
            <p:nvPr/>
          </p:nvSpPr>
          <p:spPr>
            <a:xfrm>
              <a:off x="4499992" y="2483604"/>
              <a:ext cx="1700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Legal Protection</a:t>
              </a:r>
              <a:endParaRPr lang="en-US" dirty="0"/>
            </a:p>
          </p:txBody>
        </p:sp>
      </p:grpSp>
      <p:grpSp>
        <p:nvGrpSpPr>
          <p:cNvPr id="69" name="Groep 68"/>
          <p:cNvGrpSpPr/>
          <p:nvPr/>
        </p:nvGrpSpPr>
        <p:grpSpPr>
          <a:xfrm>
            <a:off x="1187864" y="1700808"/>
            <a:ext cx="6624496" cy="585356"/>
            <a:chOff x="1187864" y="3059668"/>
            <a:chExt cx="6624496" cy="585356"/>
          </a:xfrm>
        </p:grpSpPr>
        <p:sp>
          <p:nvSpPr>
            <p:cNvPr id="29" name="Tekstvak 28"/>
            <p:cNvSpPr txBox="1"/>
            <p:nvPr/>
          </p:nvSpPr>
          <p:spPr>
            <a:xfrm>
              <a:off x="1259632" y="3060000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52%</a:t>
              </a:r>
              <a:endParaRPr lang="en-US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139952" y="3060000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55%</a:t>
              </a:r>
              <a:endParaRPr lang="en-US" dirty="0"/>
            </a:p>
          </p:txBody>
        </p:sp>
        <p:grpSp>
          <p:nvGrpSpPr>
            <p:cNvPr id="68" name="Groep 67"/>
            <p:cNvGrpSpPr/>
            <p:nvPr/>
          </p:nvGrpSpPr>
          <p:grpSpPr>
            <a:xfrm>
              <a:off x="1187864" y="3465024"/>
              <a:ext cx="6624496" cy="180000"/>
              <a:chOff x="1187864" y="3465024"/>
              <a:chExt cx="6624496" cy="180000"/>
            </a:xfrm>
          </p:grpSpPr>
          <p:grpSp>
            <p:nvGrpSpPr>
              <p:cNvPr id="92" name="Groep 91"/>
              <p:cNvGrpSpPr/>
              <p:nvPr/>
            </p:nvGrpSpPr>
            <p:grpSpPr>
              <a:xfrm>
                <a:off x="3564360" y="3465024"/>
                <a:ext cx="4248000" cy="180000"/>
                <a:chOff x="3564360" y="3465024"/>
                <a:chExt cx="4248000" cy="180000"/>
              </a:xfrm>
            </p:grpSpPr>
            <p:grpSp>
              <p:nvGrpSpPr>
                <p:cNvPr id="54" name="Groep 53"/>
                <p:cNvGrpSpPr/>
                <p:nvPr/>
              </p:nvGrpSpPr>
              <p:grpSpPr>
                <a:xfrm>
                  <a:off x="3564360" y="3465024"/>
                  <a:ext cx="4248000" cy="180000"/>
                  <a:chOff x="1411911" y="2276312"/>
                  <a:chExt cx="4428000" cy="296976"/>
                </a:xfrm>
              </p:grpSpPr>
              <p:cxnSp>
                <p:nvCxnSpPr>
                  <p:cNvPr id="55" name="Rechte verbindingslijn 54"/>
                  <p:cNvCxnSpPr/>
                  <p:nvPr/>
                </p:nvCxnSpPr>
                <p:spPr>
                  <a:xfrm>
                    <a:off x="1412032" y="2279242"/>
                    <a:ext cx="44275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Rechte verbindingslijn 55"/>
                  <p:cNvCxnSpPr/>
                  <p:nvPr/>
                </p:nvCxnSpPr>
                <p:spPr>
                  <a:xfrm flipV="1">
                    <a:off x="5839911" y="2276312"/>
                    <a:ext cx="0" cy="288032"/>
                  </a:xfrm>
                  <a:prstGeom prst="line">
                    <a:avLst/>
                  </a:prstGeom>
                  <a:ln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Rechte verbindingslijn 56"/>
                  <p:cNvCxnSpPr/>
                  <p:nvPr/>
                </p:nvCxnSpPr>
                <p:spPr>
                  <a:xfrm flipV="1">
                    <a:off x="1411911" y="2285256"/>
                    <a:ext cx="0" cy="288032"/>
                  </a:xfrm>
                  <a:prstGeom prst="line">
                    <a:avLst/>
                  </a:prstGeom>
                  <a:ln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" name="Rechte verbindingslijn 57"/>
                <p:cNvCxnSpPr/>
                <p:nvPr/>
              </p:nvCxnSpPr>
              <p:spPr>
                <a:xfrm flipV="1">
                  <a:off x="5652592" y="3466800"/>
                  <a:ext cx="0" cy="174579"/>
                </a:xfrm>
                <a:prstGeom prst="line">
                  <a:avLst/>
                </a:prstGeom>
                <a:ln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ep 88"/>
              <p:cNvGrpSpPr/>
              <p:nvPr/>
            </p:nvGrpSpPr>
            <p:grpSpPr>
              <a:xfrm>
                <a:off x="1187864" y="3466800"/>
                <a:ext cx="2160000" cy="174579"/>
                <a:chOff x="1187864" y="3470445"/>
                <a:chExt cx="2160000" cy="174579"/>
              </a:xfrm>
            </p:grpSpPr>
            <p:grpSp>
              <p:nvGrpSpPr>
                <p:cNvPr id="38" name="Groep 37"/>
                <p:cNvGrpSpPr/>
                <p:nvPr/>
              </p:nvGrpSpPr>
              <p:grpSpPr>
                <a:xfrm>
                  <a:off x="1187864" y="3470445"/>
                  <a:ext cx="2159819" cy="174579"/>
                  <a:chOff x="1259511" y="2132856"/>
                  <a:chExt cx="4427629" cy="288032"/>
                </a:xfrm>
              </p:grpSpPr>
              <p:cxnSp>
                <p:nvCxnSpPr>
                  <p:cNvPr id="31" name="Rechte verbindingslijn 30"/>
                  <p:cNvCxnSpPr/>
                  <p:nvPr/>
                </p:nvCxnSpPr>
                <p:spPr>
                  <a:xfrm>
                    <a:off x="1259632" y="2132856"/>
                    <a:ext cx="44275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Rechte verbindingslijn 32"/>
                  <p:cNvCxnSpPr/>
                  <p:nvPr/>
                </p:nvCxnSpPr>
                <p:spPr>
                  <a:xfrm flipV="1">
                    <a:off x="1259511" y="2132856"/>
                    <a:ext cx="0" cy="288032"/>
                  </a:xfrm>
                  <a:prstGeom prst="line">
                    <a:avLst/>
                  </a:prstGeom>
                  <a:ln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Rechte verbindingslijn 87"/>
                <p:cNvCxnSpPr/>
                <p:nvPr/>
              </p:nvCxnSpPr>
              <p:spPr>
                <a:xfrm flipV="1">
                  <a:off x="3347864" y="3470445"/>
                  <a:ext cx="0" cy="174579"/>
                </a:xfrm>
                <a:prstGeom prst="line">
                  <a:avLst/>
                </a:prstGeom>
                <a:ln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7" name="Tekstvak 96"/>
            <p:cNvSpPr txBox="1"/>
            <p:nvPr/>
          </p:nvSpPr>
          <p:spPr>
            <a:xfrm>
              <a:off x="4715544" y="3059668"/>
              <a:ext cx="28117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Supplemental Consultations</a:t>
              </a:r>
              <a:endParaRPr lang="en-US" dirty="0"/>
            </a:p>
          </p:txBody>
        </p:sp>
        <p:sp>
          <p:nvSpPr>
            <p:cNvPr id="98" name="Rechthoek 97"/>
            <p:cNvSpPr/>
            <p:nvPr/>
          </p:nvSpPr>
          <p:spPr>
            <a:xfrm>
              <a:off x="1835696" y="3060000"/>
              <a:ext cx="15744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/>
                <a:t>Prime Majority</a:t>
              </a:r>
              <a:endParaRPr lang="en-US"/>
            </a:p>
          </p:txBody>
        </p:sp>
      </p:grpSp>
      <p:sp>
        <p:nvSpPr>
          <p:cNvPr id="99" name="Rechthoek 98"/>
          <p:cNvSpPr/>
          <p:nvPr/>
        </p:nvSpPr>
        <p:spPr>
          <a:xfrm>
            <a:off x="1187624" y="827420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/>
              <a:t>Voting power over business:</a:t>
            </a:r>
            <a:endParaRPr lang="en-US"/>
          </a:p>
        </p:txBody>
      </p:sp>
      <p:grpSp>
        <p:nvGrpSpPr>
          <p:cNvPr id="108" name="Groep 107"/>
          <p:cNvGrpSpPr/>
          <p:nvPr/>
        </p:nvGrpSpPr>
        <p:grpSpPr>
          <a:xfrm>
            <a:off x="323528" y="4068688"/>
            <a:ext cx="8352928" cy="2177584"/>
            <a:chOff x="323528" y="4068688"/>
            <a:chExt cx="8352928" cy="2177584"/>
          </a:xfrm>
        </p:grpSpPr>
        <p:cxnSp>
          <p:nvCxnSpPr>
            <p:cNvPr id="85" name="Rechte verbindingslijn 84"/>
            <p:cNvCxnSpPr/>
            <p:nvPr/>
          </p:nvCxnSpPr>
          <p:spPr>
            <a:xfrm>
              <a:off x="4572000" y="5013208"/>
              <a:ext cx="0" cy="540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echte verbindingslijn 65"/>
            <p:cNvCxnSpPr/>
            <p:nvPr/>
          </p:nvCxnSpPr>
          <p:spPr>
            <a:xfrm>
              <a:off x="1259632" y="4716760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ep 64"/>
            <p:cNvGrpSpPr/>
            <p:nvPr/>
          </p:nvGrpSpPr>
          <p:grpSpPr>
            <a:xfrm flipV="1">
              <a:off x="1259632" y="4716760"/>
              <a:ext cx="6516376" cy="288032"/>
              <a:chOff x="1187624" y="3221808"/>
              <a:chExt cx="6516376" cy="288032"/>
            </a:xfrm>
          </p:grpSpPr>
          <p:cxnSp>
            <p:nvCxnSpPr>
              <p:cNvPr id="49" name="Rechte verbindingslijn 48"/>
              <p:cNvCxnSpPr/>
              <p:nvPr/>
            </p:nvCxnSpPr>
            <p:spPr>
              <a:xfrm flipV="1">
                <a:off x="3419872" y="3221808"/>
                <a:ext cx="0" cy="288032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>
              <a:xfrm flipV="1">
                <a:off x="5652120" y="3221808"/>
                <a:ext cx="0" cy="288032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chte verbindingslijn 62"/>
              <p:cNvCxnSpPr/>
              <p:nvPr/>
            </p:nvCxnSpPr>
            <p:spPr>
              <a:xfrm flipV="1">
                <a:off x="7704000" y="3221840"/>
                <a:ext cx="0" cy="28800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Rechte verbindingslijn 63"/>
              <p:cNvCxnSpPr/>
              <p:nvPr/>
            </p:nvCxnSpPr>
            <p:spPr>
              <a:xfrm>
                <a:off x="1187624" y="3221808"/>
                <a:ext cx="6516000" cy="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Rechthoek 40"/>
            <p:cNvSpPr/>
            <p:nvPr/>
          </p:nvSpPr>
          <p:spPr>
            <a:xfrm>
              <a:off x="323528" y="4068688"/>
              <a:ext cx="1872208" cy="72008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APOLLO </a:t>
              </a:r>
            </a:p>
            <a:p>
              <a:pPr algn="ctr"/>
              <a:r>
                <a:rPr lang="en-US" smtClean="0"/>
                <a:t>ENERGY SYSTEMS</a:t>
              </a:r>
              <a:endParaRPr lang="en-US"/>
            </a:p>
          </p:txBody>
        </p:sp>
        <p:sp>
          <p:nvSpPr>
            <p:cNvPr id="42" name="Rechthoek 41"/>
            <p:cNvSpPr/>
            <p:nvPr/>
          </p:nvSpPr>
          <p:spPr>
            <a:xfrm>
              <a:off x="4788024" y="4068688"/>
              <a:ext cx="1800200" cy="7200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POLYKARPIA</a:t>
              </a:r>
              <a:endParaRPr lang="en-US"/>
            </a:p>
          </p:txBody>
        </p:sp>
        <p:sp>
          <p:nvSpPr>
            <p:cNvPr id="46" name="Rechthoek 45"/>
            <p:cNvSpPr/>
            <p:nvPr/>
          </p:nvSpPr>
          <p:spPr>
            <a:xfrm>
              <a:off x="6876256" y="4068688"/>
              <a:ext cx="1800200" cy="72008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ESSENCE  SUM</a:t>
              </a:r>
              <a:endParaRPr lang="en-US"/>
            </a:p>
          </p:txBody>
        </p:sp>
        <p:sp>
          <p:nvSpPr>
            <p:cNvPr id="47" name="Rechthoek 46"/>
            <p:cNvSpPr/>
            <p:nvPr/>
          </p:nvSpPr>
          <p:spPr>
            <a:xfrm>
              <a:off x="2555776" y="4068688"/>
              <a:ext cx="1800000" cy="72008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cap="all" dirty="0" smtClean="0"/>
                <a:t>THE GLOBAL</a:t>
              </a:r>
            </a:p>
            <a:p>
              <a:pPr algn="ctr"/>
              <a:r>
                <a:rPr lang="nl-NL" cap="all" dirty="0" smtClean="0"/>
                <a:t>Eco-village Consortium</a:t>
              </a:r>
              <a:endParaRPr lang="nl-NL" cap="all" dirty="0"/>
            </a:p>
          </p:txBody>
        </p:sp>
        <p:grpSp>
          <p:nvGrpSpPr>
            <p:cNvPr id="100" name="Groep 99"/>
            <p:cNvGrpSpPr/>
            <p:nvPr/>
          </p:nvGrpSpPr>
          <p:grpSpPr>
            <a:xfrm>
              <a:off x="1440000" y="5301208"/>
              <a:ext cx="6264696" cy="945064"/>
              <a:chOff x="1403648" y="3060000"/>
              <a:chExt cx="6264696" cy="945064"/>
            </a:xfrm>
          </p:grpSpPr>
          <p:grpSp>
            <p:nvGrpSpPr>
              <p:cNvPr id="101" name="Groep 75"/>
              <p:cNvGrpSpPr/>
              <p:nvPr/>
            </p:nvGrpSpPr>
            <p:grpSpPr>
              <a:xfrm>
                <a:off x="2304240" y="3060000"/>
                <a:ext cx="4464121" cy="288608"/>
                <a:chOff x="2339752" y="3212400"/>
                <a:chExt cx="4863891" cy="288608"/>
              </a:xfrm>
            </p:grpSpPr>
            <p:cxnSp>
              <p:nvCxnSpPr>
                <p:cNvPr id="105" name="Rechte verbindingslijn 104"/>
                <p:cNvCxnSpPr/>
                <p:nvPr/>
              </p:nvCxnSpPr>
              <p:spPr>
                <a:xfrm>
                  <a:off x="2339884" y="3212976"/>
                  <a:ext cx="486375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Rechte verbindingslijn 105"/>
                <p:cNvCxnSpPr/>
                <p:nvPr/>
              </p:nvCxnSpPr>
              <p:spPr>
                <a:xfrm flipV="1">
                  <a:off x="7203250" y="3212400"/>
                  <a:ext cx="0" cy="2880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Rechte verbindingslijn 106"/>
                <p:cNvCxnSpPr/>
                <p:nvPr/>
              </p:nvCxnSpPr>
              <p:spPr>
                <a:xfrm flipV="1">
                  <a:off x="2339752" y="3212976"/>
                  <a:ext cx="0" cy="2880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" name="Rechthoek 101"/>
              <p:cNvSpPr/>
              <p:nvPr/>
            </p:nvSpPr>
            <p:spPr>
              <a:xfrm>
                <a:off x="5868144" y="3276600"/>
                <a:ext cx="1800200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bg1"/>
                    </a:solidFill>
                  </a:rPr>
                  <a:t>AES N &amp; F ASIA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Rechthoek 102"/>
              <p:cNvSpPr/>
              <p:nvPr/>
            </p:nvSpPr>
            <p:spPr>
              <a:xfrm>
                <a:off x="3635896" y="3284984"/>
                <a:ext cx="1800200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mtClean="0"/>
                  <a:t>AES AMERICA</a:t>
                </a:r>
                <a:endParaRPr lang="en-US"/>
              </a:p>
            </p:txBody>
          </p:sp>
          <p:sp>
            <p:nvSpPr>
              <p:cNvPr id="104" name="Rechthoek 103"/>
              <p:cNvSpPr/>
              <p:nvPr/>
            </p:nvSpPr>
            <p:spPr>
              <a:xfrm>
                <a:off x="1403648" y="3276600"/>
                <a:ext cx="1800200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bg1"/>
                    </a:solidFill>
                  </a:rPr>
                  <a:t>AES EMEA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pPr algn="l"/>
            <a:r>
              <a:rPr lang="nl-NL" dirty="0" smtClean="0"/>
              <a:t>Legal level 2</a:t>
            </a:r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323528" y="4005064"/>
            <a:ext cx="8352928" cy="2600672"/>
            <a:chOff x="323528" y="1404392"/>
            <a:chExt cx="8352928" cy="2600672"/>
          </a:xfrm>
        </p:grpSpPr>
        <p:cxnSp>
          <p:nvCxnSpPr>
            <p:cNvPr id="85" name="Rechte verbindingslijn 84"/>
            <p:cNvCxnSpPr/>
            <p:nvPr/>
          </p:nvCxnSpPr>
          <p:spPr>
            <a:xfrm>
              <a:off x="4572000" y="2780960"/>
              <a:ext cx="0" cy="5400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echte verbindingslijn 65"/>
            <p:cNvCxnSpPr/>
            <p:nvPr/>
          </p:nvCxnSpPr>
          <p:spPr>
            <a:xfrm>
              <a:off x="1259632" y="2484512"/>
              <a:ext cx="0" cy="28803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ep 64"/>
            <p:cNvGrpSpPr/>
            <p:nvPr/>
          </p:nvGrpSpPr>
          <p:grpSpPr>
            <a:xfrm flipV="1">
              <a:off x="1259632" y="2484512"/>
              <a:ext cx="6516376" cy="296416"/>
              <a:chOff x="1187624" y="3213424"/>
              <a:chExt cx="6516376" cy="296416"/>
            </a:xfrm>
          </p:grpSpPr>
          <p:cxnSp>
            <p:nvCxnSpPr>
              <p:cNvPr id="49" name="Rechte verbindingslijn 48"/>
              <p:cNvCxnSpPr/>
              <p:nvPr/>
            </p:nvCxnSpPr>
            <p:spPr>
              <a:xfrm flipV="1">
                <a:off x="3419872" y="3221808"/>
                <a:ext cx="0" cy="288032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>
              <a:xfrm flipV="1">
                <a:off x="5652120" y="3221808"/>
                <a:ext cx="0" cy="288032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chte verbindingslijn 62"/>
              <p:cNvCxnSpPr/>
              <p:nvPr/>
            </p:nvCxnSpPr>
            <p:spPr>
              <a:xfrm flipV="1">
                <a:off x="7704000" y="3221840"/>
                <a:ext cx="0" cy="28800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Rechte verbindingslijn 63"/>
              <p:cNvCxnSpPr/>
              <p:nvPr/>
            </p:nvCxnSpPr>
            <p:spPr>
              <a:xfrm>
                <a:off x="1187624" y="3213424"/>
                <a:ext cx="6516000" cy="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ep 75"/>
            <p:cNvGrpSpPr/>
            <p:nvPr/>
          </p:nvGrpSpPr>
          <p:grpSpPr>
            <a:xfrm>
              <a:off x="2411760" y="3060576"/>
              <a:ext cx="4428000" cy="296416"/>
              <a:chOff x="2339752" y="3212976"/>
              <a:chExt cx="4824536" cy="296416"/>
            </a:xfrm>
          </p:grpSpPr>
          <p:cxnSp>
            <p:nvCxnSpPr>
              <p:cNvPr id="73" name="Rechte verbindingslijn 72"/>
              <p:cNvCxnSpPr/>
              <p:nvPr/>
            </p:nvCxnSpPr>
            <p:spPr>
              <a:xfrm>
                <a:off x="2339884" y="3212976"/>
                <a:ext cx="4824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Rechte verbindingslijn 73"/>
              <p:cNvCxnSpPr/>
              <p:nvPr/>
            </p:nvCxnSpPr>
            <p:spPr>
              <a:xfrm flipV="1">
                <a:off x="7164288" y="3221360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Rechte verbindingslijn 74"/>
              <p:cNvCxnSpPr/>
              <p:nvPr/>
            </p:nvCxnSpPr>
            <p:spPr>
              <a:xfrm flipV="1">
                <a:off x="2339752" y="3212976"/>
                <a:ext cx="0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Rechthoek 42"/>
            <p:cNvSpPr/>
            <p:nvPr/>
          </p:nvSpPr>
          <p:spPr>
            <a:xfrm>
              <a:off x="5868144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bg1"/>
                  </a:solidFill>
                </a:rPr>
                <a:t>AES N &amp; F ASIA</a:t>
              </a:r>
              <a:endParaRPr lang="nl-NL" dirty="0">
                <a:solidFill>
                  <a:schemeClr val="bg1"/>
                </a:solidFill>
              </a:endParaRPr>
            </a:p>
          </p:txBody>
        </p:sp>
        <p:sp>
          <p:nvSpPr>
            <p:cNvPr id="44" name="Rechthoek 43"/>
            <p:cNvSpPr/>
            <p:nvPr/>
          </p:nvSpPr>
          <p:spPr>
            <a:xfrm>
              <a:off x="3707904" y="3284984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AES AMERICA</a:t>
              </a:r>
              <a:endParaRPr lang="nl-NL" dirty="0"/>
            </a:p>
          </p:txBody>
        </p:sp>
        <p:sp>
          <p:nvSpPr>
            <p:cNvPr id="45" name="Rechthoek 44"/>
            <p:cNvSpPr/>
            <p:nvPr/>
          </p:nvSpPr>
          <p:spPr>
            <a:xfrm>
              <a:off x="1547664" y="3276600"/>
              <a:ext cx="1800200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bg1"/>
                  </a:solidFill>
                </a:rPr>
                <a:t>AES EMEA</a:t>
              </a:r>
              <a:endParaRPr lang="nl-NL" dirty="0">
                <a:solidFill>
                  <a:schemeClr val="bg1"/>
                </a:solidFill>
              </a:endParaRPr>
            </a:p>
          </p:txBody>
        </p:sp>
        <p:sp>
          <p:nvSpPr>
            <p:cNvPr id="41" name="Rechthoek 40"/>
            <p:cNvSpPr/>
            <p:nvPr/>
          </p:nvSpPr>
          <p:spPr>
            <a:xfrm>
              <a:off x="323528" y="1836440"/>
              <a:ext cx="1872208" cy="72008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APOLLO </a:t>
              </a:r>
            </a:p>
            <a:p>
              <a:pPr algn="ctr"/>
              <a:r>
                <a:rPr lang="nl-NL" dirty="0" smtClean="0"/>
                <a:t>ENERGY SYSTEMS</a:t>
              </a:r>
              <a:endParaRPr lang="nl-NL" dirty="0"/>
            </a:p>
          </p:txBody>
        </p:sp>
        <p:sp>
          <p:nvSpPr>
            <p:cNvPr id="42" name="Rechthoek 41"/>
            <p:cNvSpPr/>
            <p:nvPr/>
          </p:nvSpPr>
          <p:spPr>
            <a:xfrm>
              <a:off x="4788024" y="1836440"/>
              <a:ext cx="1800200" cy="7200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POLYKARPIA</a:t>
              </a:r>
              <a:endParaRPr lang="nl-NL" dirty="0"/>
            </a:p>
          </p:txBody>
        </p:sp>
        <p:sp>
          <p:nvSpPr>
            <p:cNvPr id="46" name="Rechthoek 45"/>
            <p:cNvSpPr/>
            <p:nvPr/>
          </p:nvSpPr>
          <p:spPr>
            <a:xfrm>
              <a:off x="6876256" y="1836440"/>
              <a:ext cx="1800200" cy="72008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ESSENCE  SUM</a:t>
              </a:r>
              <a:endParaRPr lang="nl-NL" dirty="0"/>
            </a:p>
          </p:txBody>
        </p:sp>
        <p:sp>
          <p:nvSpPr>
            <p:cNvPr id="47" name="Rechthoek 46"/>
            <p:cNvSpPr/>
            <p:nvPr/>
          </p:nvSpPr>
          <p:spPr>
            <a:xfrm>
              <a:off x="2555776" y="1836440"/>
              <a:ext cx="1800000" cy="72008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cap="all" dirty="0" smtClean="0"/>
                <a:t>THE GLOBAL</a:t>
              </a:r>
            </a:p>
            <a:p>
              <a:pPr algn="ctr"/>
              <a:r>
                <a:rPr lang="nl-NL" cap="all" dirty="0" smtClean="0"/>
                <a:t>Eco-village Consortium</a:t>
              </a:r>
              <a:endParaRPr lang="nl-NL" cap="all" dirty="0"/>
            </a:p>
          </p:txBody>
        </p:sp>
        <p:sp>
          <p:nvSpPr>
            <p:cNvPr id="79" name="Tekstvak 78"/>
            <p:cNvSpPr txBox="1"/>
            <p:nvPr/>
          </p:nvSpPr>
          <p:spPr>
            <a:xfrm>
              <a:off x="971600" y="1404392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45%</a:t>
              </a:r>
              <a:endParaRPr lang="nl-NL" dirty="0"/>
            </a:p>
          </p:txBody>
        </p:sp>
        <p:sp>
          <p:nvSpPr>
            <p:cNvPr id="80" name="Tekstvak 79"/>
            <p:cNvSpPr txBox="1"/>
            <p:nvPr/>
          </p:nvSpPr>
          <p:spPr>
            <a:xfrm>
              <a:off x="7524328" y="1404392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16%</a:t>
              </a:r>
              <a:endParaRPr lang="nl-NL" dirty="0"/>
            </a:p>
          </p:txBody>
        </p:sp>
        <p:sp>
          <p:nvSpPr>
            <p:cNvPr id="81" name="Tekstvak 80"/>
            <p:cNvSpPr txBox="1"/>
            <p:nvPr/>
          </p:nvSpPr>
          <p:spPr>
            <a:xfrm>
              <a:off x="3268106" y="14043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7%</a:t>
              </a:r>
              <a:endParaRPr lang="nl-NL" dirty="0"/>
            </a:p>
          </p:txBody>
        </p:sp>
        <p:sp>
          <p:nvSpPr>
            <p:cNvPr id="82" name="Tekstvak 81"/>
            <p:cNvSpPr txBox="1"/>
            <p:nvPr/>
          </p:nvSpPr>
          <p:spPr>
            <a:xfrm>
              <a:off x="5436096" y="1404392"/>
              <a:ext cx="58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32%</a:t>
              </a:r>
              <a:endParaRPr lang="nl-NL" dirty="0"/>
            </a:p>
          </p:txBody>
        </p:sp>
      </p:grpSp>
      <p:sp>
        <p:nvSpPr>
          <p:cNvPr id="99" name="Rechthoek 98"/>
          <p:cNvSpPr/>
          <p:nvPr/>
        </p:nvSpPr>
        <p:spPr>
          <a:xfrm>
            <a:off x="1187624" y="827420"/>
            <a:ext cx="67687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Share ownership limitations in time: </a:t>
            </a:r>
          </a:p>
          <a:p>
            <a:pPr>
              <a:buFontTx/>
              <a:buChar char="-"/>
            </a:pPr>
            <a:r>
              <a:rPr lang="en-US" dirty="0" smtClean="0"/>
              <a:t> Each area division shares may not be sold within the first three years,</a:t>
            </a:r>
          </a:p>
          <a:p>
            <a:r>
              <a:rPr lang="en-US" dirty="0" smtClean="0"/>
              <a:t>      except by mutual agreement;</a:t>
            </a:r>
          </a:p>
          <a:p>
            <a:pPr>
              <a:buFontTx/>
              <a:buChar char="-"/>
            </a:pPr>
            <a:r>
              <a:rPr lang="en-US" dirty="0" smtClean="0"/>
              <a:t> If one of the entities expire, its shares will be equally split by the</a:t>
            </a:r>
          </a:p>
          <a:p>
            <a:r>
              <a:rPr lang="en-US" dirty="0" smtClean="0"/>
              <a:t>      remaining entities. They may buy those shares within two years  </a:t>
            </a:r>
          </a:p>
          <a:p>
            <a:r>
              <a:rPr lang="en-US" dirty="0" smtClean="0"/>
              <a:t>      from the date of expiration.</a:t>
            </a:r>
          </a:p>
          <a:p>
            <a:r>
              <a:rPr lang="en-US" dirty="0" smtClean="0"/>
              <a:t>If one of the entity owners become deceased, that owner's shares are</a:t>
            </a:r>
          </a:p>
          <a:p>
            <a:r>
              <a:rPr lang="en-US" dirty="0" smtClean="0"/>
              <a:t>      transferred to legal beneficiaries. The other entities may buy those</a:t>
            </a:r>
          </a:p>
          <a:p>
            <a:r>
              <a:rPr lang="en-US" dirty="0" smtClean="0"/>
              <a:t>      shares within six months from time of death for actual share value,</a:t>
            </a:r>
          </a:p>
          <a:p>
            <a:r>
              <a:rPr lang="en-US" smtClean="0"/>
              <a:t>      provided that the heirs worthy to participate in the management.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2576</TotalTime>
  <Words>713</Words>
  <Application>Microsoft Office PowerPoint</Application>
  <PresentationFormat>Diavoorstelling (4:3)</PresentationFormat>
  <Paragraphs>211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Apollo Energy Systems</vt:lpstr>
      <vt:lpstr>Legal level 1 &amp; 2</vt:lpstr>
      <vt:lpstr>Legal level 2 &amp; 3</vt:lpstr>
      <vt:lpstr>Legal level 2 (extended) &amp; 3 </vt:lpstr>
      <vt:lpstr>Legal level 3 &amp; 4</vt:lpstr>
      <vt:lpstr>Legal level 4 &amp; 5</vt:lpstr>
      <vt:lpstr>Legal level 2  Shares relevance</vt:lpstr>
      <vt:lpstr>Legal level 2</vt:lpstr>
      <vt:lpstr>Legal level 2</vt:lpstr>
      <vt:lpstr>Legal levels</vt:lpstr>
      <vt:lpstr>Apollo Energy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Apollo Energy Systems</dc:title>
  <dc:creator>Emile van Essen</dc:creator>
  <cp:lastModifiedBy>Emile van Essen</cp:lastModifiedBy>
  <cp:revision>42</cp:revision>
  <dcterms:created xsi:type="dcterms:W3CDTF">2013-05-28T20:26:15Z</dcterms:created>
  <dcterms:modified xsi:type="dcterms:W3CDTF">2013-06-09T20:39:46Z</dcterms:modified>
</cp:coreProperties>
</file>